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4" r:id="rId3"/>
    <p:sldId id="274" r:id="rId4"/>
    <p:sldId id="275" r:id="rId5"/>
    <p:sldId id="271" r:id="rId6"/>
    <p:sldId id="272" r:id="rId7"/>
    <p:sldId id="276" r:id="rId8"/>
    <p:sldId id="277" r:id="rId9"/>
    <p:sldId id="278" r:id="rId10"/>
    <p:sldId id="279" r:id="rId11"/>
    <p:sldId id="280" r:id="rId12"/>
    <p:sldId id="281" r:id="rId13"/>
    <p:sldId id="260" r:id="rId14"/>
    <p:sldId id="282" r:id="rId15"/>
    <p:sldId id="284" r:id="rId16"/>
    <p:sldId id="283" r:id="rId17"/>
    <p:sldId id="262" r:id="rId18"/>
    <p:sldId id="261" r:id="rId19"/>
    <p:sldId id="286" r:id="rId20"/>
    <p:sldId id="287" r:id="rId21"/>
    <p:sldId id="268" r:id="rId22"/>
    <p:sldId id="257" r:id="rId23"/>
    <p:sldId id="288" r:id="rId24"/>
    <p:sldId id="265" r:id="rId25"/>
    <p:sldId id="266" r:id="rId26"/>
    <p:sldId id="267" r:id="rId27"/>
    <p:sldId id="269" r:id="rId28"/>
    <p:sldId id="270" r:id="rId29"/>
    <p:sldId id="273" r:id="rId30"/>
    <p:sldId id="289" r:id="rId31"/>
    <p:sldId id="291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outlineViewPr>
    <p:cViewPr>
      <p:scale>
        <a:sx n="33" d="100"/>
        <a:sy n="33" d="100"/>
      </p:scale>
      <p:origin x="0" y="-4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299B-28C5-184B-8A71-88E1172726C8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2D20C-71D3-D740-B7D0-8E36728F8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3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2D20C-71D3-D740-B7D0-8E36728F8A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9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2D20C-71D3-D740-B7D0-8E36728F8A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A615-5B07-5E42-8EB9-F2BF1103F0CD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3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93563-0CC7-5745-9D11-397544F0F60E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89C8-C790-1249-962F-29FD528C5E5E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0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7E1B-304E-074A-9236-796BA09246A4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B4CD-5866-FA4D-A3DE-68621A37481D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310E0-C030-7443-8F23-6A9FBAD10966}" type="datetime1">
              <a:rPr lang="en-AU" smtClean="0"/>
              <a:t>2/08/2018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0D0F5-4B4F-7549-B667-7969CF1DD173}" type="datetime1">
              <a:rPr lang="en-AU" smtClean="0"/>
              <a:t>2/08/2018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2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20AA-1D5D-1E48-91DD-9D404A671778}" type="datetime1">
              <a:rPr lang="en-AU" smtClean="0"/>
              <a:t>2/08/2018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428E-CC20-AB42-BAAD-002D5D0FE814}" type="datetime1">
              <a:rPr lang="en-AU" smtClean="0"/>
              <a:t>2/08/2018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6041-CC04-984E-934D-B20F90068098}" type="datetime1">
              <a:rPr lang="en-AU" smtClean="0"/>
              <a:t>2/08/2018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6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1599-4453-9D42-9251-3316CF870818}" type="datetime1">
              <a:rPr lang="en-AU" smtClean="0"/>
              <a:t>2/08/2018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54ABC-40B4-6F41-8C85-E710F2D6A1AD}" type="datetime1">
              <a:rPr lang="en-AU" smtClean="0"/>
              <a:t>2/08/2018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83B46-E854-4B42-B5A2-9782B7AEE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.laerd.com/statistical-guides/types-of-variable.php" TargetMode="External"/><Relationship Id="rId4" Type="http://schemas.openxmlformats.org/officeDocument/2006/relationships/hyperlink" Target="https://statistics.laerd.com/statistical-guides/measures-central-tendency-mean-mode-median-faqs.php" TargetMode="External"/><Relationship Id="rId5" Type="http://schemas.openxmlformats.org/officeDocument/2006/relationships/hyperlink" Target="https://statistics.laerd.com/statistical-guides/measures-central-tendency-mean-mode-median.php" TargetMode="External"/><Relationship Id="rId6" Type="http://schemas.openxmlformats.org/officeDocument/2006/relationships/hyperlink" Target="http://www.abs.gov.au/websitedbs/a3121120.nsf/home/statistical+language+-+measures+of+central+tendenc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entral_tendency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6813"/>
            <a:ext cx="9144000" cy="1472560"/>
          </a:xfrm>
        </p:spPr>
        <p:txBody>
          <a:bodyPr/>
          <a:lstStyle/>
          <a:p>
            <a:r>
              <a:rPr lang="en-US" dirty="0" smtClean="0"/>
              <a:t>NYC Taxi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84445"/>
            <a:ext cx="9144000" cy="1655762"/>
          </a:xfrm>
        </p:spPr>
        <p:txBody>
          <a:bodyPr/>
          <a:lstStyle/>
          <a:p>
            <a:r>
              <a:rPr lang="en-US" dirty="0" smtClean="0"/>
              <a:t>July 2018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6" y="2582562"/>
            <a:ext cx="5524778" cy="3459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4616" y="5765455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File:USACab.JPG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54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e) Distribution of total amount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Total of roughly 15 million trips</a:t>
            </a:r>
          </a:p>
          <a:p>
            <a:r>
              <a:rPr lang="en-US" sz="1200" dirty="0"/>
              <a:t>Distribution skewed with long tail to the right (high </a:t>
            </a:r>
            <a:r>
              <a:rPr lang="en-US" sz="1200" dirty="0" smtClean="0"/>
              <a:t>total amount)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243" y="1210961"/>
            <a:ext cx="4013426" cy="2071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249" y="3282606"/>
            <a:ext cx="3853420" cy="210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899" y="4421038"/>
            <a:ext cx="3907383" cy="2113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562" y="4744167"/>
            <a:ext cx="807136" cy="5129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242" y="1589130"/>
            <a:ext cx="986481" cy="65765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f) Top 5 busiest hours of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562"/>
            <a:ext cx="10515600" cy="4351338"/>
          </a:xfrm>
        </p:spPr>
        <p:txBody>
          <a:bodyPr>
            <a:normAutofit/>
          </a:bodyPr>
          <a:lstStyle/>
          <a:p>
            <a:r>
              <a:rPr lang="en-US" sz="1200" dirty="0" smtClean="0"/>
              <a:t>Looked at ‘trips per hour’ and ‘income per hour’ as measures of busy.</a:t>
            </a:r>
          </a:p>
          <a:p>
            <a:r>
              <a:rPr lang="en-US" sz="1200" dirty="0" smtClean="0"/>
              <a:t>Five busiest hours are from 18:00 to 23:00.</a:t>
            </a:r>
          </a:p>
          <a:p>
            <a:r>
              <a:rPr lang="en-US" sz="1200" dirty="0" smtClean="0"/>
              <a:t>But no doubt there is day dependent structure. See next slide.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800" dirty="0" smtClean="0"/>
          </a:p>
          <a:p>
            <a:r>
              <a:rPr lang="en-US" sz="1200" dirty="0" smtClean="0"/>
              <a:t>Also see structure in total trips per day (of the month) and total income per day.</a:t>
            </a:r>
          </a:p>
          <a:p>
            <a:pPr lvl="1"/>
            <a:r>
              <a:rPr lang="en-US" sz="1200" dirty="0" smtClean="0"/>
              <a:t>Weekly cycle (low on Mon and increases till Sat, then starts reducing)</a:t>
            </a:r>
          </a:p>
          <a:p>
            <a:pPr marL="0" indent="0">
              <a:buNone/>
            </a:pPr>
            <a:r>
              <a:rPr lang="en-US" sz="1200" dirty="0" smtClean="0"/>
              <a:t>	         Total trips per day			      Total income per day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8746"/>
            <a:ext cx="5321815" cy="2798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64" y="4439292"/>
            <a:ext cx="3379401" cy="2299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29" y="4439291"/>
            <a:ext cx="3368644" cy="2258339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03" y="1690688"/>
            <a:ext cx="3971500" cy="204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f) Top 5 busiest hours of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275" y="1702058"/>
            <a:ext cx="2865228" cy="477288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The two measures are consistent.</a:t>
            </a:r>
          </a:p>
          <a:p>
            <a:r>
              <a:rPr lang="en-US" sz="1200" dirty="0" smtClean="0"/>
              <a:t>Remember how the lines join (23:59 on a day moves to 0:00 on the next day).</a:t>
            </a:r>
          </a:p>
          <a:p>
            <a:r>
              <a:rPr lang="en-US" sz="1200" dirty="0" smtClean="0"/>
              <a:t>Weekdays: </a:t>
            </a:r>
          </a:p>
          <a:p>
            <a:pPr lvl="1"/>
            <a:r>
              <a:rPr lang="en-US" sz="1200" dirty="0" smtClean="0"/>
              <a:t>High 18:00 to 23:00</a:t>
            </a:r>
          </a:p>
          <a:p>
            <a:pPr lvl="1"/>
            <a:r>
              <a:rPr lang="en-US" sz="1200" dirty="0" smtClean="0"/>
              <a:t>Times shift later as week progresses</a:t>
            </a:r>
          </a:p>
          <a:p>
            <a:pPr lvl="1"/>
            <a:r>
              <a:rPr lang="en-US" sz="1200" dirty="0" smtClean="0"/>
              <a:t>Busy 08:00 to 10:00 rush hour</a:t>
            </a:r>
          </a:p>
          <a:p>
            <a:pPr lvl="1"/>
            <a:r>
              <a:rPr lang="en-US" sz="1200" dirty="0"/>
              <a:t>Low from 1:00 to </a:t>
            </a:r>
            <a:r>
              <a:rPr lang="en-US" sz="1200" dirty="0" smtClean="0"/>
              <a:t>6:00</a:t>
            </a:r>
          </a:p>
          <a:p>
            <a:r>
              <a:rPr lang="en-US" sz="1200" dirty="0" smtClean="0"/>
              <a:t>Weekend:</a:t>
            </a:r>
          </a:p>
          <a:p>
            <a:pPr lvl="1"/>
            <a:r>
              <a:rPr lang="en-US" sz="1200" dirty="0" smtClean="0"/>
              <a:t>Fri and Sat nights 00:00 to 03:00 busy with partying</a:t>
            </a:r>
          </a:p>
          <a:p>
            <a:pPr lvl="1"/>
            <a:r>
              <a:rPr lang="en-US" sz="1200" dirty="0" smtClean="0"/>
              <a:t>10:00 to 1600 generally busy</a:t>
            </a:r>
          </a:p>
          <a:p>
            <a:r>
              <a:rPr lang="en-US" sz="1200" dirty="0" smtClean="0"/>
              <a:t>Shift changeovers at 05:00 and 16:00.</a:t>
            </a:r>
          </a:p>
          <a:p>
            <a:r>
              <a:rPr lang="en-US" sz="1200" dirty="0" smtClean="0"/>
              <a:t>Lines for Sat and Sun clearly different to the weekdays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10" y="1690688"/>
            <a:ext cx="3971153" cy="20404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32" y="3979276"/>
            <a:ext cx="4382895" cy="2373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045" y="3968362"/>
            <a:ext cx="4383216" cy="244855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29107" y="1355834"/>
            <a:ext cx="10515600" cy="40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/>
              <a:t>				          ‘trips per hour’  				‘income per hour</a:t>
            </a:r>
            <a:r>
              <a:rPr lang="en-US" sz="1200" smtClean="0"/>
              <a:t>’ </a:t>
            </a:r>
            <a:endParaRPr lang="en-US" sz="1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g) Top </a:t>
            </a:r>
            <a:r>
              <a:rPr lang="en-US" dirty="0" smtClean="0"/>
              <a:t>10 busy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400" dirty="0"/>
              <a:t>88214.0 </a:t>
            </a:r>
            <a:r>
              <a:rPr lang="hr-HR" sz="1400" dirty="0" smtClean="0"/>
              <a:t>	-73.9920   40.7497</a:t>
            </a:r>
            <a:endParaRPr lang="hr-HR" sz="1400" dirty="0"/>
          </a:p>
          <a:p>
            <a:r>
              <a:rPr lang="is-IS" sz="1400" dirty="0"/>
              <a:t>61200.0 </a:t>
            </a:r>
            <a:r>
              <a:rPr lang="is-IS" sz="1400" dirty="0" smtClean="0"/>
              <a:t>	-73.9950   40.7509</a:t>
            </a:r>
            <a:endParaRPr lang="is-IS" sz="1400" dirty="0"/>
          </a:p>
          <a:p>
            <a:r>
              <a:rPr lang="hr-HR" sz="1400" dirty="0"/>
              <a:t>55889.0 </a:t>
            </a:r>
            <a:r>
              <a:rPr lang="hr-HR" sz="1400" dirty="0" smtClean="0"/>
              <a:t>  -73.8635 40.7684</a:t>
            </a:r>
            <a:endParaRPr lang="hr-HR" sz="1400" dirty="0"/>
          </a:p>
          <a:p>
            <a:r>
              <a:rPr lang="is-IS" sz="1400" dirty="0"/>
              <a:t>52705.0 -</a:t>
            </a:r>
            <a:r>
              <a:rPr lang="is-IS" sz="1400" dirty="0" smtClean="0"/>
              <a:t>73.8715   40.7734</a:t>
            </a:r>
            <a:endParaRPr lang="is-IS" sz="1400" dirty="0"/>
          </a:p>
          <a:p>
            <a:r>
              <a:rPr lang="hr-HR" sz="1400" dirty="0"/>
              <a:t>49319.0 -</a:t>
            </a:r>
            <a:r>
              <a:rPr lang="hr-HR" sz="1400" dirty="0" smtClean="0"/>
              <a:t>73.9910   40.7556</a:t>
            </a:r>
            <a:endParaRPr lang="hr-HR" sz="1400" dirty="0"/>
          </a:p>
          <a:p>
            <a:r>
              <a:rPr lang="is-IS" sz="1400" dirty="0"/>
              <a:t>46684.0 -</a:t>
            </a:r>
            <a:r>
              <a:rPr lang="is-IS" sz="1400" dirty="0" smtClean="0"/>
              <a:t>73.875   40.7734</a:t>
            </a:r>
            <a:endParaRPr lang="is-IS" sz="1400" dirty="0"/>
          </a:p>
          <a:p>
            <a:r>
              <a:rPr lang="is-IS" sz="1400" dirty="0"/>
              <a:t>31765.0 -</a:t>
            </a:r>
            <a:r>
              <a:rPr lang="is-IS" sz="1400" dirty="0" smtClean="0"/>
              <a:t>74.0059  40.7398</a:t>
            </a:r>
            <a:endParaRPr lang="is-IS" sz="1400" dirty="0"/>
          </a:p>
          <a:p>
            <a:r>
              <a:rPr lang="hr-HR" sz="1400" dirty="0"/>
              <a:t>31526.0 -</a:t>
            </a:r>
            <a:r>
              <a:rPr lang="hr-HR" sz="1400" dirty="0" smtClean="0"/>
              <a:t>73.9741  40.7635</a:t>
            </a:r>
            <a:endParaRPr lang="hr-HR" sz="1400" dirty="0"/>
          </a:p>
          <a:p>
            <a:r>
              <a:rPr lang="is-IS" sz="1400" dirty="0"/>
              <a:t>30375.0 -</a:t>
            </a:r>
            <a:r>
              <a:rPr lang="is-IS" sz="1400" dirty="0" smtClean="0"/>
              <a:t>73.9780  40.7517</a:t>
            </a:r>
            <a:endParaRPr lang="is-IS" sz="1400" dirty="0"/>
          </a:p>
          <a:p>
            <a:r>
              <a:rPr lang="is-IS" sz="1400" dirty="0"/>
              <a:t>29870.0 -</a:t>
            </a:r>
            <a:r>
              <a:rPr lang="is-IS" sz="1400" dirty="0" smtClean="0"/>
              <a:t>74.0049  40.7418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76" y="1438381"/>
            <a:ext cx="5507670" cy="4738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311" y="1325563"/>
            <a:ext cx="542489" cy="485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54" y="1825625"/>
            <a:ext cx="5085268" cy="4301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5410" y="3653211"/>
            <a:ext cx="43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2 1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455" y="4143633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967" y="3234068"/>
            <a:ext cx="358346" cy="2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5213" y="3609160"/>
            <a:ext cx="358346" cy="2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6867" y="3369006"/>
            <a:ext cx="358346" cy="2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6588" y="2710250"/>
            <a:ext cx="48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4 3 6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6540" y="6270848"/>
            <a:ext cx="1629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 (off </a:t>
            </a:r>
            <a:r>
              <a:rPr lang="en-US" sz="1200" smtClean="0">
                <a:solidFill>
                  <a:srgbClr val="FF0000"/>
                </a:solidFill>
              </a:rPr>
              <a:t>the image)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g) Top </a:t>
            </a:r>
            <a:r>
              <a:rPr lang="en-US" dirty="0" smtClean="0"/>
              <a:t>10 busy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8793"/>
            <a:ext cx="10515600" cy="4351338"/>
          </a:xfrm>
        </p:spPr>
        <p:txBody>
          <a:bodyPr>
            <a:normAutofit/>
          </a:bodyPr>
          <a:lstStyle/>
          <a:p>
            <a:r>
              <a:rPr lang="hr-HR" sz="1200" dirty="0" err="1" smtClean="0"/>
              <a:t>Examining</a:t>
            </a:r>
            <a:r>
              <a:rPr lang="hr-HR" sz="1200" dirty="0" smtClean="0"/>
              <a:t> </a:t>
            </a:r>
            <a:r>
              <a:rPr lang="hr-HR" sz="1200" dirty="0" err="1" smtClean="0"/>
              <a:t>distribution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pickup</a:t>
            </a:r>
            <a:r>
              <a:rPr lang="hr-HR" sz="1200" dirty="0" smtClean="0"/>
              <a:t> </a:t>
            </a:r>
            <a:r>
              <a:rPr lang="hr-HR" sz="1200" dirty="0" err="1" smtClean="0"/>
              <a:t>coordinates</a:t>
            </a:r>
            <a:r>
              <a:rPr lang="hr-HR" sz="1200" dirty="0" smtClean="0"/>
              <a:t> </a:t>
            </a:r>
            <a:r>
              <a:rPr lang="hr-HR" sz="1200" dirty="0" err="1" smtClean="0"/>
              <a:t>shows</a:t>
            </a:r>
            <a:r>
              <a:rPr lang="hr-HR" sz="1200" dirty="0" smtClean="0"/>
              <a:t> </a:t>
            </a:r>
            <a:r>
              <a:rPr lang="hr-HR" sz="1200" dirty="0" err="1" smtClean="0"/>
              <a:t>that</a:t>
            </a:r>
            <a:r>
              <a:rPr lang="hr-HR" sz="1200" dirty="0" smtClean="0"/>
              <a:t> </a:t>
            </a:r>
            <a:r>
              <a:rPr lang="hr-HR" sz="1200" dirty="0" err="1" smtClean="0"/>
              <a:t>there</a:t>
            </a:r>
            <a:r>
              <a:rPr lang="hr-HR" sz="1200" dirty="0" smtClean="0"/>
              <a:t> are </a:t>
            </a:r>
            <a:r>
              <a:rPr lang="hr-HR" sz="1200" dirty="0" err="1" smtClean="0"/>
              <a:t>outliers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Expecting</a:t>
            </a:r>
            <a:r>
              <a:rPr lang="hr-HR" sz="1200" dirty="0" smtClean="0"/>
              <a:t> </a:t>
            </a:r>
            <a:r>
              <a:rPr lang="hr-HR" sz="1200" dirty="0" err="1" smtClean="0"/>
              <a:t>latitude</a:t>
            </a:r>
            <a:r>
              <a:rPr lang="hr-HR" sz="1200" dirty="0" smtClean="0"/>
              <a:t> </a:t>
            </a:r>
            <a:r>
              <a:rPr lang="hr-HR" sz="1200" dirty="0" err="1" smtClean="0"/>
              <a:t>around</a:t>
            </a:r>
            <a:r>
              <a:rPr lang="hr-HR" sz="1200" dirty="0" smtClean="0"/>
              <a:t> 40 </a:t>
            </a:r>
            <a:r>
              <a:rPr lang="hr-HR" sz="1200" dirty="0" err="1" smtClean="0"/>
              <a:t>and</a:t>
            </a:r>
            <a:r>
              <a:rPr lang="hr-HR" sz="1200" dirty="0" smtClean="0"/>
              <a:t> </a:t>
            </a:r>
            <a:r>
              <a:rPr lang="hr-HR" sz="1200" dirty="0" err="1" smtClean="0"/>
              <a:t>longitude</a:t>
            </a:r>
            <a:r>
              <a:rPr lang="hr-HR" sz="1200" dirty="0" smtClean="0"/>
              <a:t> </a:t>
            </a:r>
            <a:r>
              <a:rPr lang="hr-HR" sz="1200" dirty="0" err="1" smtClean="0"/>
              <a:t>around</a:t>
            </a:r>
            <a:r>
              <a:rPr lang="hr-HR" sz="1200" dirty="0" smtClean="0"/>
              <a:t> -70.</a:t>
            </a:r>
          </a:p>
          <a:p>
            <a:r>
              <a:rPr lang="hr-HR" sz="1200" dirty="0" err="1" smtClean="0"/>
              <a:t>Can</a:t>
            </a:r>
            <a:r>
              <a:rPr lang="hr-HR" sz="1200" dirty="0" smtClean="0"/>
              <a:t> </a:t>
            </a:r>
            <a:r>
              <a:rPr lang="hr-HR" sz="1200" dirty="0" err="1" smtClean="0"/>
              <a:t>see</a:t>
            </a:r>
            <a:r>
              <a:rPr lang="hr-HR" sz="1200" dirty="0" smtClean="0"/>
              <a:t> some </a:t>
            </a:r>
            <a:r>
              <a:rPr lang="hr-HR" sz="1200" dirty="0" err="1" smtClean="0"/>
              <a:t>spikes</a:t>
            </a:r>
            <a:r>
              <a:rPr lang="hr-HR" sz="1200" dirty="0" smtClean="0"/>
              <a:t> </a:t>
            </a:r>
            <a:r>
              <a:rPr lang="hr-HR" sz="1200" dirty="0" err="1" smtClean="0"/>
              <a:t>where</a:t>
            </a:r>
            <a:r>
              <a:rPr lang="hr-HR" sz="1200" dirty="0" smtClean="0"/>
              <a:t> </a:t>
            </a:r>
            <a:r>
              <a:rPr lang="hr-HR" sz="1200" dirty="0" err="1" smtClean="0"/>
              <a:t>latitude</a:t>
            </a:r>
            <a:r>
              <a:rPr lang="hr-HR" sz="1200" dirty="0" smtClean="0"/>
              <a:t> </a:t>
            </a:r>
            <a:r>
              <a:rPr lang="hr-HR" sz="1200" dirty="0" err="1" smtClean="0"/>
              <a:t>and</a:t>
            </a:r>
            <a:r>
              <a:rPr lang="hr-HR" sz="1200" dirty="0" smtClean="0"/>
              <a:t> </a:t>
            </a:r>
            <a:r>
              <a:rPr lang="hr-HR" sz="1200" dirty="0" err="1" smtClean="0"/>
              <a:t>longitude</a:t>
            </a:r>
            <a:r>
              <a:rPr lang="hr-HR" sz="1200" dirty="0" smtClean="0"/>
              <a:t> </a:t>
            </a:r>
            <a:r>
              <a:rPr lang="hr-HR" sz="1200" dirty="0" err="1" smtClean="0"/>
              <a:t>have</a:t>
            </a:r>
            <a:r>
              <a:rPr lang="hr-HR" sz="1200" dirty="0" smtClean="0"/>
              <a:t> </a:t>
            </a:r>
            <a:r>
              <a:rPr lang="hr-HR" sz="1200" dirty="0" err="1" smtClean="0"/>
              <a:t>been</a:t>
            </a:r>
            <a:r>
              <a:rPr lang="hr-HR" sz="1200" dirty="0" smtClean="0"/>
              <a:t> </a:t>
            </a:r>
            <a:r>
              <a:rPr lang="hr-HR" sz="1200" dirty="0" err="1" smtClean="0"/>
              <a:t>reversed</a:t>
            </a:r>
            <a:r>
              <a:rPr lang="hr-HR" sz="1200" dirty="0" smtClean="0"/>
              <a:t> </a:t>
            </a:r>
            <a:r>
              <a:rPr lang="hr-HR" sz="1200" dirty="0" err="1" smtClean="0"/>
              <a:t>when</a:t>
            </a:r>
            <a:r>
              <a:rPr lang="hr-HR" sz="1200" dirty="0" smtClean="0"/>
              <a:t> </a:t>
            </a:r>
            <a:r>
              <a:rPr lang="hr-HR" sz="1200" dirty="0" err="1" smtClean="0"/>
              <a:t>entered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Also</a:t>
            </a:r>
            <a:r>
              <a:rPr lang="hr-HR" sz="1200" dirty="0" smtClean="0"/>
              <a:t> </a:t>
            </a:r>
            <a:r>
              <a:rPr lang="hr-HR" sz="1200" dirty="0" err="1" smtClean="0"/>
              <a:t>spikes</a:t>
            </a:r>
            <a:r>
              <a:rPr lang="hr-HR" sz="1200" dirty="0" smtClean="0"/>
              <a:t> at 0, </a:t>
            </a:r>
            <a:r>
              <a:rPr lang="hr-HR" sz="1200" dirty="0" err="1" smtClean="0"/>
              <a:t>where</a:t>
            </a:r>
            <a:r>
              <a:rPr lang="hr-HR" sz="1200" dirty="0" smtClean="0"/>
              <a:t> </a:t>
            </a:r>
            <a:r>
              <a:rPr lang="hr-HR" sz="1200" dirty="0" err="1" smtClean="0"/>
              <a:t>coordinates</a:t>
            </a:r>
            <a:r>
              <a:rPr lang="hr-HR" sz="1200" dirty="0" smtClean="0"/>
              <a:t> </a:t>
            </a:r>
            <a:r>
              <a:rPr lang="hr-HR" sz="1200" dirty="0" err="1" smtClean="0"/>
              <a:t>not</a:t>
            </a:r>
            <a:r>
              <a:rPr lang="hr-HR" sz="1200" dirty="0" smtClean="0"/>
              <a:t> </a:t>
            </a:r>
            <a:r>
              <a:rPr lang="hr-HR" sz="1200" dirty="0" err="1" smtClean="0"/>
              <a:t>used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Decision</a:t>
            </a:r>
            <a:r>
              <a:rPr lang="hr-HR" sz="1200" dirty="0" smtClean="0"/>
              <a:t> to </a:t>
            </a:r>
            <a:r>
              <a:rPr lang="hr-HR" sz="1200" dirty="0" err="1" smtClean="0"/>
              <a:t>remove</a:t>
            </a:r>
            <a:r>
              <a:rPr lang="hr-HR" sz="1200" dirty="0" smtClean="0"/>
              <a:t> </a:t>
            </a:r>
            <a:r>
              <a:rPr lang="hr-HR" sz="1200" dirty="0" err="1" smtClean="0"/>
              <a:t>them</a:t>
            </a:r>
            <a:r>
              <a:rPr lang="hr-HR" sz="1200" dirty="0" smtClean="0"/>
              <a:t> </a:t>
            </a:r>
            <a:r>
              <a:rPr lang="hr-HR" sz="1200" dirty="0" err="1" smtClean="0"/>
              <a:t>all</a:t>
            </a:r>
            <a:r>
              <a:rPr lang="hr-HR" sz="1200" dirty="0" smtClean="0"/>
              <a:t> </a:t>
            </a:r>
            <a:r>
              <a:rPr lang="hr-HR" sz="1200" dirty="0" err="1" smtClean="0"/>
              <a:t>and</a:t>
            </a:r>
            <a:r>
              <a:rPr lang="hr-HR" sz="1200" dirty="0" smtClean="0"/>
              <a:t> </a:t>
            </a:r>
            <a:r>
              <a:rPr lang="hr-HR" sz="1200" dirty="0" err="1" smtClean="0"/>
              <a:t>focus</a:t>
            </a:r>
            <a:r>
              <a:rPr lang="hr-HR" sz="1200" dirty="0" smtClean="0"/>
              <a:t> on </a:t>
            </a:r>
            <a:r>
              <a:rPr lang="hr-HR" sz="1200" dirty="0" err="1" smtClean="0"/>
              <a:t>Manhattan</a:t>
            </a:r>
            <a:r>
              <a:rPr lang="hr-HR" sz="1200" dirty="0" smtClean="0"/>
              <a:t> </a:t>
            </a:r>
            <a:r>
              <a:rPr lang="hr-HR" sz="1200" dirty="0" err="1" smtClean="0"/>
              <a:t>area</a:t>
            </a:r>
            <a:r>
              <a:rPr lang="hr-HR" sz="1200" dirty="0" smtClean="0"/>
              <a:t> </a:t>
            </a:r>
            <a:r>
              <a:rPr lang="hr-HR" sz="1200" dirty="0" err="1" smtClean="0"/>
              <a:t>coordinates</a:t>
            </a:r>
            <a:r>
              <a:rPr lang="hr-HR" sz="1200" dirty="0" smtClean="0"/>
              <a:t>.</a:t>
            </a:r>
          </a:p>
          <a:p>
            <a:r>
              <a:rPr lang="hr-HR" sz="1200" dirty="0" smtClean="0"/>
              <a:t>GPS </a:t>
            </a:r>
            <a:r>
              <a:rPr lang="hr-HR" sz="1200" dirty="0" err="1" smtClean="0"/>
              <a:t>coordinates</a:t>
            </a:r>
            <a:r>
              <a:rPr lang="hr-HR" sz="1200" dirty="0" smtClean="0"/>
              <a:t> </a:t>
            </a:r>
            <a:r>
              <a:rPr lang="hr-HR" sz="1200" dirty="0" err="1" smtClean="0"/>
              <a:t>in</a:t>
            </a:r>
            <a:r>
              <a:rPr lang="hr-HR" sz="1200" dirty="0" smtClean="0"/>
              <a:t> </a:t>
            </a:r>
            <a:r>
              <a:rPr lang="hr-HR" sz="1200" dirty="0" err="1" smtClean="0"/>
              <a:t>decimal</a:t>
            </a:r>
            <a:r>
              <a:rPr lang="hr-HR" sz="1200" dirty="0" smtClean="0"/>
              <a:t> </a:t>
            </a:r>
            <a:r>
              <a:rPr lang="hr-HR" sz="1200" dirty="0" err="1" smtClean="0"/>
              <a:t>degrees</a:t>
            </a:r>
            <a:r>
              <a:rPr lang="hr-HR" sz="1200" dirty="0" smtClean="0"/>
              <a:t>, </a:t>
            </a:r>
            <a:r>
              <a:rPr lang="hr-HR" sz="1200" dirty="0" err="1" smtClean="0"/>
              <a:t>so</a:t>
            </a:r>
            <a:r>
              <a:rPr lang="hr-HR" sz="1200" dirty="0" smtClean="0"/>
              <a:t> 0.001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100m </a:t>
            </a:r>
            <a:r>
              <a:rPr lang="hr-HR" sz="1200" dirty="0" err="1" smtClean="0"/>
              <a:t>and</a:t>
            </a:r>
            <a:r>
              <a:rPr lang="hr-HR" sz="1200" dirty="0" smtClean="0"/>
              <a:t> 1.0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100km.</a:t>
            </a:r>
            <a:endParaRPr lang="hr-HR" sz="1200" dirty="0" smtClean="0"/>
          </a:p>
          <a:p>
            <a:r>
              <a:rPr lang="hr-HR" sz="1200" dirty="0" err="1" smtClean="0"/>
              <a:t>Used</a:t>
            </a:r>
            <a:r>
              <a:rPr lang="hr-HR" sz="1200" dirty="0" smtClean="0"/>
              <a:t> </a:t>
            </a:r>
            <a:r>
              <a:rPr lang="hr-HR" sz="1200" dirty="0" err="1" smtClean="0"/>
              <a:t>latitude</a:t>
            </a:r>
            <a:r>
              <a:rPr lang="hr-HR" sz="1200" dirty="0" smtClean="0"/>
              <a:t> </a:t>
            </a:r>
            <a:r>
              <a:rPr lang="hr-HR" sz="1200" dirty="0" err="1" smtClean="0"/>
              <a:t>between</a:t>
            </a:r>
            <a:r>
              <a:rPr lang="hr-HR" sz="1200" dirty="0" smtClean="0"/>
              <a:t> 40.5 </a:t>
            </a:r>
            <a:r>
              <a:rPr lang="hr-HR" sz="1200" dirty="0" err="1" smtClean="0"/>
              <a:t>and</a:t>
            </a:r>
            <a:r>
              <a:rPr lang="hr-HR" sz="1200" dirty="0" smtClean="0"/>
              <a:t> 41.0 (distance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50km).</a:t>
            </a:r>
          </a:p>
          <a:p>
            <a:r>
              <a:rPr lang="hr-HR" sz="1200" dirty="0" err="1" smtClean="0"/>
              <a:t>Creating</a:t>
            </a:r>
            <a:r>
              <a:rPr lang="hr-HR" sz="1200" dirty="0" smtClean="0"/>
              <a:t> a </a:t>
            </a:r>
            <a:r>
              <a:rPr lang="hr-HR" sz="1200" dirty="0" err="1" smtClean="0"/>
              <a:t>grid</a:t>
            </a:r>
            <a:r>
              <a:rPr lang="hr-HR" sz="1200" dirty="0" smtClean="0"/>
              <a:t> </a:t>
            </a:r>
            <a:r>
              <a:rPr lang="hr-HR" sz="1200" dirty="0" err="1" smtClean="0"/>
              <a:t>with</a:t>
            </a:r>
            <a:r>
              <a:rPr lang="hr-HR" sz="1200" dirty="0" smtClean="0"/>
              <a:t> 500 </a:t>
            </a:r>
            <a:r>
              <a:rPr lang="hr-HR" sz="1200" dirty="0" err="1" smtClean="0"/>
              <a:t>buckets</a:t>
            </a:r>
            <a:r>
              <a:rPr lang="hr-HR" sz="1200" dirty="0" smtClean="0"/>
              <a:t> </a:t>
            </a:r>
            <a:r>
              <a:rPr lang="hr-HR" sz="1200" dirty="0" err="1" smtClean="0"/>
              <a:t>gives</a:t>
            </a:r>
            <a:r>
              <a:rPr lang="hr-HR" sz="1200" dirty="0" smtClean="0"/>
              <a:t> </a:t>
            </a:r>
            <a:r>
              <a:rPr lang="hr-HR" sz="1200" dirty="0" err="1" smtClean="0"/>
              <a:t>resolution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100m </a:t>
            </a:r>
            <a:r>
              <a:rPr lang="hr-HR" sz="1200" dirty="0" err="1" smtClean="0"/>
              <a:t>per</a:t>
            </a:r>
            <a:r>
              <a:rPr lang="hr-HR" sz="1200" dirty="0" smtClean="0"/>
              <a:t> </a:t>
            </a:r>
            <a:r>
              <a:rPr lang="hr-HR" sz="1200" dirty="0" err="1" smtClean="0"/>
              <a:t>bucket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Used</a:t>
            </a:r>
            <a:r>
              <a:rPr lang="hr-HR" sz="1200" dirty="0" smtClean="0"/>
              <a:t> </a:t>
            </a:r>
            <a:r>
              <a:rPr lang="hr-HR" sz="1200" dirty="0" err="1" smtClean="0"/>
              <a:t>longitude</a:t>
            </a:r>
            <a:r>
              <a:rPr lang="hr-HR" sz="1200" dirty="0" smtClean="0"/>
              <a:t> </a:t>
            </a:r>
            <a:r>
              <a:rPr lang="hr-HR" sz="1200" dirty="0" err="1" smtClean="0"/>
              <a:t>between</a:t>
            </a:r>
            <a:r>
              <a:rPr lang="hr-HR" sz="1200" dirty="0" smtClean="0"/>
              <a:t> -74.25 </a:t>
            </a:r>
            <a:r>
              <a:rPr lang="hr-HR" sz="1200" dirty="0" err="1" smtClean="0"/>
              <a:t>and</a:t>
            </a:r>
            <a:r>
              <a:rPr lang="hr-HR" sz="1200" dirty="0" smtClean="0"/>
              <a:t> -73.75.(</a:t>
            </a:r>
            <a:r>
              <a:rPr lang="hr-HR" sz="1200" dirty="0" err="1" smtClean="0"/>
              <a:t>again</a:t>
            </a:r>
            <a:r>
              <a:rPr lang="hr-HR" sz="1200" dirty="0" smtClean="0"/>
              <a:t>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50km, </a:t>
            </a:r>
            <a:r>
              <a:rPr lang="hr-HR" sz="1200" dirty="0" err="1" smtClean="0"/>
              <a:t>so</a:t>
            </a:r>
            <a:r>
              <a:rPr lang="hr-HR" sz="1200" dirty="0" smtClean="0"/>
              <a:t> </a:t>
            </a:r>
            <a:r>
              <a:rPr lang="hr-HR" sz="1200" dirty="0" err="1" smtClean="0"/>
              <a:t>get</a:t>
            </a:r>
            <a:r>
              <a:rPr lang="hr-HR" sz="1200" dirty="0" smtClean="0"/>
              <a:t> </a:t>
            </a:r>
            <a:r>
              <a:rPr lang="hr-HR" sz="1200" dirty="0" err="1" smtClean="0"/>
              <a:t>square</a:t>
            </a:r>
            <a:r>
              <a:rPr lang="hr-HR" sz="1200" dirty="0" smtClean="0"/>
              <a:t> </a:t>
            </a:r>
            <a:r>
              <a:rPr lang="hr-HR" sz="1200" dirty="0" err="1" smtClean="0"/>
              <a:t>grid</a:t>
            </a:r>
            <a:r>
              <a:rPr lang="hr-HR" sz="1200" dirty="0" smtClean="0"/>
              <a:t>).</a:t>
            </a:r>
          </a:p>
          <a:p>
            <a:r>
              <a:rPr lang="hr-HR" sz="1200" dirty="0" err="1" smtClean="0"/>
              <a:t>See</a:t>
            </a:r>
            <a:r>
              <a:rPr lang="hr-HR" sz="1200" dirty="0" smtClean="0"/>
              <a:t> </a:t>
            </a:r>
            <a:r>
              <a:rPr lang="hr-HR" sz="1200" dirty="0" err="1" smtClean="0"/>
              <a:t>spikes</a:t>
            </a:r>
            <a:r>
              <a:rPr lang="hr-HR" sz="1200" dirty="0" smtClean="0"/>
              <a:t>:</a:t>
            </a:r>
          </a:p>
          <a:p>
            <a:pPr lvl="1"/>
            <a:r>
              <a:rPr lang="hr-HR" sz="1200" dirty="0" smtClean="0"/>
              <a:t>La </a:t>
            </a:r>
            <a:r>
              <a:rPr lang="hr-HR" sz="1200" dirty="0" err="1" smtClean="0"/>
              <a:t>Guardia</a:t>
            </a:r>
            <a:r>
              <a:rPr lang="hr-HR" sz="1200" dirty="0" smtClean="0"/>
              <a:t>: 40.77, -73.86</a:t>
            </a:r>
          </a:p>
          <a:p>
            <a:pPr lvl="1"/>
            <a:r>
              <a:rPr lang="hr-HR" sz="1200" dirty="0" smtClean="0"/>
              <a:t>JFK:              40.65, -73.78</a:t>
            </a:r>
          </a:p>
          <a:p>
            <a:endParaRPr lang="hr-HR" sz="1200" dirty="0" smtClean="0"/>
          </a:p>
          <a:p>
            <a:endParaRPr lang="hr-HR" sz="1200" dirty="0" smtClean="0"/>
          </a:p>
          <a:p>
            <a:endParaRPr lang="hr-H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08" y="207020"/>
            <a:ext cx="2536391" cy="1362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83" y="1690688"/>
            <a:ext cx="2779584" cy="1452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08" y="3133820"/>
            <a:ext cx="2723459" cy="14568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491" y="4736239"/>
            <a:ext cx="3741369" cy="2012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302" y="4771840"/>
            <a:ext cx="3575565" cy="1956113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43" y="848408"/>
            <a:ext cx="5714273" cy="5490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g) Top </a:t>
            </a:r>
            <a:r>
              <a:rPr lang="en-US" dirty="0" smtClean="0"/>
              <a:t>10 busy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8793"/>
            <a:ext cx="4722341" cy="4351338"/>
          </a:xfrm>
        </p:spPr>
        <p:txBody>
          <a:bodyPr>
            <a:normAutofit/>
          </a:bodyPr>
          <a:lstStyle/>
          <a:p>
            <a:r>
              <a:rPr lang="hr-HR" sz="1200" dirty="0" err="1" smtClean="0"/>
              <a:t>Another</a:t>
            </a:r>
            <a:r>
              <a:rPr lang="hr-HR" sz="1200" dirty="0" smtClean="0"/>
              <a:t> plot </a:t>
            </a:r>
            <a:r>
              <a:rPr lang="hr-HR" sz="1200" dirty="0" err="1" smtClean="0"/>
              <a:t>showing</a:t>
            </a:r>
            <a:r>
              <a:rPr lang="hr-HR" sz="1200" dirty="0" smtClean="0"/>
              <a:t> </a:t>
            </a:r>
            <a:r>
              <a:rPr lang="hr-HR" sz="1200" dirty="0" err="1" smtClean="0"/>
              <a:t>pickup</a:t>
            </a:r>
            <a:r>
              <a:rPr lang="hr-HR" sz="1200" dirty="0" smtClean="0"/>
              <a:t> </a:t>
            </a:r>
            <a:r>
              <a:rPr lang="hr-HR" sz="1200" dirty="0" err="1" smtClean="0"/>
              <a:t>locations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See</a:t>
            </a:r>
            <a:r>
              <a:rPr lang="hr-HR" sz="1200" dirty="0" smtClean="0"/>
              <a:t> </a:t>
            </a:r>
            <a:r>
              <a:rPr lang="hr-HR" sz="1200" dirty="0" err="1" smtClean="0"/>
              <a:t>nice</a:t>
            </a:r>
            <a:r>
              <a:rPr lang="hr-HR" sz="1200" dirty="0" smtClean="0"/>
              <a:t> </a:t>
            </a:r>
            <a:r>
              <a:rPr lang="hr-HR" sz="1200" dirty="0" err="1" smtClean="0"/>
              <a:t>structure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NYC </a:t>
            </a:r>
            <a:r>
              <a:rPr lang="hr-HR" sz="1200" dirty="0" err="1" smtClean="0"/>
              <a:t>area</a:t>
            </a:r>
            <a:r>
              <a:rPr lang="hr-HR" sz="1200" dirty="0" smtClean="0"/>
              <a:t>.</a:t>
            </a:r>
          </a:p>
          <a:p>
            <a:endParaRPr lang="hr-HR" sz="1200" dirty="0"/>
          </a:p>
          <a:p>
            <a:r>
              <a:rPr lang="hr-HR" sz="1200" dirty="0" err="1" smtClean="0"/>
              <a:t>Obviously</a:t>
            </a:r>
            <a:r>
              <a:rPr lang="hr-HR" sz="1200" dirty="0" smtClean="0"/>
              <a:t> </a:t>
            </a:r>
            <a:r>
              <a:rPr lang="hr-HR" sz="1200" dirty="0" err="1" smtClean="0"/>
              <a:t>the</a:t>
            </a:r>
            <a:r>
              <a:rPr lang="hr-HR" sz="1200" dirty="0" smtClean="0"/>
              <a:t> </a:t>
            </a:r>
            <a:r>
              <a:rPr lang="hr-HR" sz="1200" dirty="0" err="1" smtClean="0"/>
              <a:t>choice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gridsize</a:t>
            </a:r>
            <a:r>
              <a:rPr lang="hr-HR" sz="1200" dirty="0" smtClean="0"/>
              <a:t> at </a:t>
            </a:r>
            <a:r>
              <a:rPr lang="hr-HR" sz="1200" dirty="0" err="1" smtClean="0"/>
              <a:t>roughly</a:t>
            </a:r>
            <a:r>
              <a:rPr lang="hr-HR" sz="1200" dirty="0" smtClean="0"/>
              <a:t> 100m x 100m </a:t>
            </a:r>
            <a:r>
              <a:rPr lang="hr-HR" sz="1200" dirty="0" err="1" smtClean="0"/>
              <a:t>impacts</a:t>
            </a:r>
            <a:r>
              <a:rPr lang="hr-HR" sz="1200" dirty="0" smtClean="0"/>
              <a:t> </a:t>
            </a:r>
            <a:r>
              <a:rPr lang="hr-HR" sz="1200" dirty="0" err="1" smtClean="0"/>
              <a:t>the</a:t>
            </a:r>
            <a:r>
              <a:rPr lang="hr-HR" sz="1200" dirty="0" smtClean="0"/>
              <a:t> </a:t>
            </a:r>
            <a:r>
              <a:rPr lang="hr-HR" sz="1200" dirty="0" err="1" smtClean="0"/>
              <a:t>selection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busy</a:t>
            </a:r>
            <a:r>
              <a:rPr lang="hr-HR" sz="1200" dirty="0" smtClean="0"/>
              <a:t> </a:t>
            </a:r>
            <a:r>
              <a:rPr lang="hr-HR" sz="1200" dirty="0" err="1" smtClean="0"/>
              <a:t>locations</a:t>
            </a:r>
            <a:r>
              <a:rPr lang="hr-HR" sz="1200" dirty="0" smtClean="0"/>
              <a:t>.</a:t>
            </a:r>
          </a:p>
          <a:p>
            <a:r>
              <a:rPr lang="hr-HR" sz="1200" dirty="0" smtClean="0"/>
              <a:t>For </a:t>
            </a:r>
            <a:r>
              <a:rPr lang="hr-HR" sz="1200" dirty="0" err="1" smtClean="0"/>
              <a:t>example</a:t>
            </a:r>
            <a:r>
              <a:rPr lang="hr-HR" sz="1200" dirty="0" smtClean="0"/>
              <a:t>, </a:t>
            </a:r>
            <a:r>
              <a:rPr lang="hr-HR" sz="1200" dirty="0" err="1" smtClean="0"/>
              <a:t>numerous</a:t>
            </a:r>
            <a:r>
              <a:rPr lang="hr-HR" sz="1200" dirty="0" smtClean="0"/>
              <a:t> </a:t>
            </a:r>
            <a:r>
              <a:rPr lang="hr-HR" sz="1200" dirty="0" err="1" smtClean="0"/>
              <a:t>cells</a:t>
            </a:r>
            <a:r>
              <a:rPr lang="hr-HR" sz="1200" dirty="0" smtClean="0"/>
              <a:t> at La </a:t>
            </a:r>
            <a:r>
              <a:rPr lang="hr-HR" sz="1200" dirty="0" err="1" smtClean="0"/>
              <a:t>Guardia</a:t>
            </a:r>
            <a:r>
              <a:rPr lang="hr-HR" sz="1200" dirty="0" smtClean="0"/>
              <a:t>, </a:t>
            </a:r>
            <a:r>
              <a:rPr lang="hr-HR" sz="1200" dirty="0" err="1" smtClean="0"/>
              <a:t>Pennylvania</a:t>
            </a:r>
            <a:r>
              <a:rPr lang="hr-HR" sz="1200" dirty="0" smtClean="0"/>
              <a:t> </a:t>
            </a:r>
            <a:r>
              <a:rPr lang="hr-HR" sz="1200" dirty="0" err="1" smtClean="0"/>
              <a:t>station</a:t>
            </a:r>
            <a:r>
              <a:rPr lang="hr-HR" sz="1200" dirty="0" smtClean="0"/>
              <a:t>, JFK, </a:t>
            </a:r>
            <a:r>
              <a:rPr lang="hr-HR" sz="1200" dirty="0" err="1" smtClean="0"/>
              <a:t>etc</a:t>
            </a:r>
            <a:r>
              <a:rPr lang="hr-HR" sz="1200" dirty="0" smtClean="0"/>
              <a:t>.</a:t>
            </a:r>
          </a:p>
          <a:p>
            <a:r>
              <a:rPr lang="hr-HR" sz="1200" dirty="0" err="1" smtClean="0"/>
              <a:t>If</a:t>
            </a:r>
            <a:r>
              <a:rPr lang="hr-HR" sz="1200" dirty="0" smtClean="0"/>
              <a:t> </a:t>
            </a:r>
            <a:r>
              <a:rPr lang="hr-HR" sz="1200" dirty="0" err="1" smtClean="0"/>
              <a:t>pickups</a:t>
            </a:r>
            <a:r>
              <a:rPr lang="hr-HR" sz="1200" dirty="0" smtClean="0"/>
              <a:t> at a </a:t>
            </a:r>
            <a:r>
              <a:rPr lang="hr-HR" sz="1200" dirty="0" err="1" smtClean="0"/>
              <a:t>location</a:t>
            </a:r>
            <a:r>
              <a:rPr lang="hr-HR" sz="1200" dirty="0" smtClean="0"/>
              <a:t> are </a:t>
            </a:r>
            <a:r>
              <a:rPr lang="hr-HR" sz="1200" dirty="0" err="1" smtClean="0"/>
              <a:t>spread</a:t>
            </a:r>
            <a:r>
              <a:rPr lang="hr-HR" sz="1200" dirty="0" smtClean="0"/>
              <a:t> </a:t>
            </a:r>
            <a:r>
              <a:rPr lang="hr-HR" sz="1200" dirty="0" err="1" smtClean="0"/>
              <a:t>out</a:t>
            </a:r>
            <a:r>
              <a:rPr lang="hr-HR" sz="1200" dirty="0" smtClean="0"/>
              <a:t> </a:t>
            </a:r>
            <a:r>
              <a:rPr lang="hr-HR" sz="1200" dirty="0" err="1" smtClean="0"/>
              <a:t>over</a:t>
            </a:r>
            <a:r>
              <a:rPr lang="hr-HR" sz="1200" dirty="0" smtClean="0"/>
              <a:t> a </a:t>
            </a:r>
            <a:r>
              <a:rPr lang="hr-HR" sz="1200" dirty="0" err="1" smtClean="0"/>
              <a:t>few</a:t>
            </a:r>
            <a:r>
              <a:rPr lang="hr-HR" sz="1200" dirty="0" smtClean="0"/>
              <a:t> </a:t>
            </a:r>
            <a:r>
              <a:rPr lang="hr-HR" sz="1200" dirty="0" err="1" smtClean="0"/>
              <a:t>cells</a:t>
            </a:r>
            <a:r>
              <a:rPr lang="hr-HR" sz="1200" dirty="0" smtClean="0"/>
              <a:t>, </a:t>
            </a:r>
            <a:r>
              <a:rPr lang="hr-HR" sz="1200" dirty="0" err="1" smtClean="0"/>
              <a:t>then</a:t>
            </a:r>
            <a:r>
              <a:rPr lang="hr-HR" sz="1200" dirty="0" smtClean="0"/>
              <a:t> </a:t>
            </a:r>
            <a:r>
              <a:rPr lang="hr-HR" sz="1200" dirty="0" err="1" smtClean="0"/>
              <a:t>this</a:t>
            </a:r>
            <a:r>
              <a:rPr lang="hr-HR" sz="1200" dirty="0" smtClean="0"/>
              <a:t> </a:t>
            </a:r>
            <a:r>
              <a:rPr lang="hr-HR" sz="1200" dirty="0" err="1" smtClean="0"/>
              <a:t>can</a:t>
            </a:r>
            <a:r>
              <a:rPr lang="hr-HR" sz="1200" dirty="0" smtClean="0"/>
              <a:t> </a:t>
            </a:r>
            <a:r>
              <a:rPr lang="hr-HR" sz="1200" dirty="0" err="1" smtClean="0"/>
              <a:t>knock</a:t>
            </a:r>
            <a:r>
              <a:rPr lang="hr-HR" sz="1200" dirty="0" smtClean="0"/>
              <a:t> </a:t>
            </a:r>
            <a:r>
              <a:rPr lang="hr-HR" sz="1200" dirty="0" err="1" smtClean="0"/>
              <a:t>them</a:t>
            </a:r>
            <a:r>
              <a:rPr lang="hr-HR" sz="1200" dirty="0" smtClean="0"/>
              <a:t> </a:t>
            </a:r>
            <a:r>
              <a:rPr lang="hr-HR" sz="1200" dirty="0" err="1" smtClean="0"/>
              <a:t>out</a:t>
            </a:r>
            <a:r>
              <a:rPr lang="hr-HR" sz="1200" dirty="0" smtClean="0"/>
              <a:t> </a:t>
            </a:r>
            <a:r>
              <a:rPr lang="hr-HR" sz="1200" dirty="0" err="1" smtClean="0"/>
              <a:t>of</a:t>
            </a:r>
            <a:r>
              <a:rPr lang="hr-HR" sz="1200" dirty="0" smtClean="0"/>
              <a:t> </a:t>
            </a:r>
            <a:r>
              <a:rPr lang="hr-HR" sz="1200" dirty="0" err="1" smtClean="0"/>
              <a:t>the</a:t>
            </a:r>
            <a:r>
              <a:rPr lang="hr-HR" sz="1200" dirty="0" smtClean="0"/>
              <a:t> top 10 list.</a:t>
            </a:r>
          </a:p>
          <a:p>
            <a:r>
              <a:rPr lang="hr-HR" sz="1200" dirty="0" err="1" smtClean="0"/>
              <a:t>Could</a:t>
            </a:r>
            <a:r>
              <a:rPr lang="hr-HR" sz="1200" dirty="0" smtClean="0"/>
              <a:t> </a:t>
            </a:r>
            <a:r>
              <a:rPr lang="hr-HR" sz="1200" dirty="0" err="1" smtClean="0"/>
              <a:t>have</a:t>
            </a:r>
            <a:r>
              <a:rPr lang="hr-HR" sz="1200" dirty="0" smtClean="0"/>
              <a:t> a </a:t>
            </a:r>
            <a:r>
              <a:rPr lang="hr-HR" sz="1200" dirty="0" err="1" smtClean="0"/>
              <a:t>multi-tiered</a:t>
            </a:r>
            <a:r>
              <a:rPr lang="hr-HR" sz="1200" dirty="0" smtClean="0"/>
              <a:t> </a:t>
            </a:r>
            <a:r>
              <a:rPr lang="hr-HR" sz="1200" dirty="0" err="1" smtClean="0"/>
              <a:t>selection</a:t>
            </a:r>
            <a:r>
              <a:rPr lang="hr-HR" sz="1200" dirty="0" smtClean="0"/>
              <a:t> </a:t>
            </a:r>
            <a:r>
              <a:rPr lang="hr-HR" sz="1200" dirty="0" err="1" smtClean="0"/>
              <a:t>process</a:t>
            </a:r>
            <a:r>
              <a:rPr lang="hr-HR" sz="1200" dirty="0" smtClean="0"/>
              <a:t> </a:t>
            </a:r>
            <a:r>
              <a:rPr lang="hr-HR" sz="1200" dirty="0" err="1" smtClean="0"/>
              <a:t>using</a:t>
            </a:r>
            <a:r>
              <a:rPr lang="hr-HR" sz="1200" dirty="0" smtClean="0"/>
              <a:t> </a:t>
            </a:r>
            <a:r>
              <a:rPr lang="hr-HR" sz="1200" dirty="0" err="1" smtClean="0"/>
              <a:t>coarse</a:t>
            </a:r>
            <a:r>
              <a:rPr lang="hr-HR" sz="1200" dirty="0" smtClean="0"/>
              <a:t> </a:t>
            </a:r>
            <a:r>
              <a:rPr lang="hr-HR" sz="1200" dirty="0" err="1" smtClean="0"/>
              <a:t>grids</a:t>
            </a:r>
            <a:r>
              <a:rPr lang="hr-HR" sz="1200" dirty="0" smtClean="0"/>
              <a:t> </a:t>
            </a:r>
            <a:r>
              <a:rPr lang="hr-HR" sz="1200" dirty="0" err="1" smtClean="0"/>
              <a:t>and</a:t>
            </a:r>
            <a:r>
              <a:rPr lang="hr-HR" sz="1200" dirty="0" smtClean="0"/>
              <a:t> </a:t>
            </a:r>
            <a:r>
              <a:rPr lang="hr-HR" sz="1200" dirty="0" err="1" smtClean="0"/>
              <a:t>then</a:t>
            </a:r>
            <a:r>
              <a:rPr lang="hr-HR" sz="1200" dirty="0" smtClean="0"/>
              <a:t> </a:t>
            </a:r>
            <a:r>
              <a:rPr lang="hr-HR" sz="1200" dirty="0" err="1" smtClean="0"/>
              <a:t>zooming</a:t>
            </a:r>
            <a:r>
              <a:rPr lang="hr-HR" sz="1200" dirty="0" smtClean="0"/>
              <a:t> </a:t>
            </a:r>
            <a:r>
              <a:rPr lang="hr-HR" sz="1200" dirty="0" err="1" smtClean="0"/>
              <a:t>in</a:t>
            </a:r>
            <a:r>
              <a:rPr lang="hr-HR" sz="1200" dirty="0" smtClean="0"/>
              <a:t>. </a:t>
            </a:r>
          </a:p>
          <a:p>
            <a:endParaRPr lang="hr-HR" sz="1200" dirty="0" smtClean="0"/>
          </a:p>
          <a:p>
            <a:endParaRPr lang="hr-HR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076" y="1343709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u="sng" dirty="0" smtClean="0"/>
              <a:t>N</a:t>
            </a:r>
            <a:r>
              <a:rPr lang="hr-HR" sz="1400" u="sng" dirty="0" smtClean="0"/>
              <a:t>o. </a:t>
            </a:r>
            <a:r>
              <a:rPr lang="en-US" sz="1400" u="sng" dirty="0" smtClean="0"/>
              <a:t>T</a:t>
            </a:r>
            <a:r>
              <a:rPr lang="hr-HR" sz="1400" u="sng" dirty="0" err="1" smtClean="0"/>
              <a:t>rips</a:t>
            </a:r>
            <a:r>
              <a:rPr lang="hr-HR" sz="1400" u="sng" dirty="0" smtClean="0"/>
              <a:t> </a:t>
            </a:r>
            <a:r>
              <a:rPr lang="hr-HR" sz="1400" dirty="0" smtClean="0"/>
              <a:t> </a:t>
            </a:r>
            <a:r>
              <a:rPr lang="hr-HR" sz="1400" u="sng" dirty="0" err="1" smtClean="0"/>
              <a:t>Longitude</a:t>
            </a:r>
            <a:r>
              <a:rPr lang="hr-HR" sz="1400" dirty="0" smtClean="0"/>
              <a:t> </a:t>
            </a:r>
            <a:r>
              <a:rPr lang="hr-HR" sz="1400" u="sng" dirty="0" err="1" smtClean="0"/>
              <a:t>Latitude</a:t>
            </a:r>
            <a:r>
              <a:rPr lang="hr-HR" sz="1400" dirty="0" smtClean="0"/>
              <a:t>   </a:t>
            </a:r>
            <a:r>
              <a:rPr lang="hr-HR" sz="1400" u="sng" dirty="0" err="1" smtClean="0"/>
              <a:t>Location</a:t>
            </a:r>
            <a:endParaRPr lang="hr-HR" sz="1400" u="sng" dirty="0" smtClean="0"/>
          </a:p>
          <a:p>
            <a:r>
              <a:rPr lang="hr-HR" sz="1400" dirty="0" smtClean="0"/>
              <a:t>88214 </a:t>
            </a:r>
            <a:r>
              <a:rPr lang="hr-HR" sz="1400" dirty="0" smtClean="0"/>
              <a:t>	-73.9920   40.7497  </a:t>
            </a:r>
            <a:r>
              <a:rPr lang="hr-HR" sz="1400" dirty="0" smtClean="0"/>
              <a:t>  </a:t>
            </a:r>
            <a:r>
              <a:rPr lang="hr-HR" sz="1400" dirty="0" err="1" smtClean="0"/>
              <a:t>Pennsylvania</a:t>
            </a:r>
            <a:r>
              <a:rPr lang="hr-HR" sz="1400" dirty="0" smtClean="0"/>
              <a:t> </a:t>
            </a:r>
            <a:r>
              <a:rPr lang="hr-HR" sz="1400" dirty="0" err="1" smtClean="0"/>
              <a:t>station</a:t>
            </a:r>
            <a:r>
              <a:rPr lang="hr-HR" sz="1400" dirty="0" smtClean="0"/>
              <a:t> </a:t>
            </a:r>
            <a:r>
              <a:rPr lang="pt-BR" sz="1400" dirty="0" smtClean="0"/>
              <a:t>(E)</a:t>
            </a:r>
            <a:endParaRPr lang="hr-HR" sz="1400" dirty="0"/>
          </a:p>
          <a:p>
            <a:r>
              <a:rPr lang="is-IS" sz="1400" dirty="0" smtClean="0"/>
              <a:t>61200 </a:t>
            </a:r>
            <a:r>
              <a:rPr lang="is-IS" sz="1400" dirty="0" smtClean="0"/>
              <a:t>	-73.9950   40.7509  </a:t>
            </a:r>
            <a:r>
              <a:rPr lang="is-IS" sz="1400" dirty="0" smtClean="0"/>
              <a:t>  Pennsylvania </a:t>
            </a:r>
            <a:r>
              <a:rPr lang="is-IS" sz="1400" dirty="0" smtClean="0"/>
              <a:t>station (W)</a:t>
            </a:r>
            <a:endParaRPr lang="is-IS" sz="1400" dirty="0"/>
          </a:p>
          <a:p>
            <a:r>
              <a:rPr lang="hr-HR" sz="1400" dirty="0" smtClean="0"/>
              <a:t>55889</a:t>
            </a:r>
            <a:r>
              <a:rPr lang="hr-HR" sz="1400" dirty="0"/>
              <a:t> </a:t>
            </a:r>
            <a:r>
              <a:rPr lang="hr-HR" sz="1400" dirty="0" smtClean="0"/>
              <a:t>  </a:t>
            </a:r>
            <a:r>
              <a:rPr lang="hr-HR" sz="1400" dirty="0" smtClean="0"/>
              <a:t>   </a:t>
            </a:r>
            <a:r>
              <a:rPr lang="hr-HR" sz="1400" dirty="0" smtClean="0"/>
              <a:t>-73.8635 40.7684    </a:t>
            </a:r>
            <a:r>
              <a:rPr lang="hr-HR" sz="1400" dirty="0" smtClean="0"/>
              <a:t>  La </a:t>
            </a:r>
            <a:r>
              <a:rPr lang="hr-HR" sz="1400" dirty="0" err="1" smtClean="0"/>
              <a:t>Guardia</a:t>
            </a:r>
            <a:r>
              <a:rPr lang="hr-HR" sz="1400" dirty="0" smtClean="0"/>
              <a:t> Terminal C </a:t>
            </a:r>
            <a:r>
              <a:rPr lang="hr-HR" sz="1400" dirty="0" err="1" smtClean="0"/>
              <a:t>and</a:t>
            </a:r>
            <a:r>
              <a:rPr lang="hr-HR" sz="1400" dirty="0" smtClean="0"/>
              <a:t> D</a:t>
            </a:r>
            <a:endParaRPr lang="hr-HR" sz="1400" dirty="0"/>
          </a:p>
          <a:p>
            <a:r>
              <a:rPr lang="is-IS" sz="1400" dirty="0" smtClean="0"/>
              <a:t>52705</a:t>
            </a:r>
            <a:r>
              <a:rPr lang="is-IS" sz="1400" dirty="0"/>
              <a:t> </a:t>
            </a:r>
            <a:r>
              <a:rPr lang="is-IS" sz="1400" dirty="0" smtClean="0"/>
              <a:t>    </a:t>
            </a:r>
            <a:r>
              <a:rPr lang="is-IS" sz="1400" dirty="0" smtClean="0"/>
              <a:t> </a:t>
            </a:r>
            <a:r>
              <a:rPr lang="is-IS" sz="1400" dirty="0"/>
              <a:t>-</a:t>
            </a:r>
            <a:r>
              <a:rPr lang="is-IS" sz="1400" dirty="0" smtClean="0"/>
              <a:t>73.8715   40.7734    La Guardia Terminal B</a:t>
            </a:r>
            <a:endParaRPr lang="is-IS" sz="1400" dirty="0"/>
          </a:p>
          <a:p>
            <a:r>
              <a:rPr lang="hr-HR" sz="1400" dirty="0" smtClean="0"/>
              <a:t>49319      -73.9910   </a:t>
            </a:r>
            <a:r>
              <a:rPr lang="hr-HR" sz="1400" dirty="0" smtClean="0"/>
              <a:t>40.7556    Port A</a:t>
            </a:r>
            <a:r>
              <a:rPr lang="en-US" sz="1400" dirty="0" smtClean="0"/>
              <a:t>u</a:t>
            </a:r>
            <a:r>
              <a:rPr lang="hr-HR" sz="1400" dirty="0" err="1" smtClean="0"/>
              <a:t>thority</a:t>
            </a:r>
            <a:r>
              <a:rPr lang="hr-HR" sz="1400" dirty="0" smtClean="0"/>
              <a:t> Bus Terminal</a:t>
            </a:r>
            <a:endParaRPr lang="hr-HR" sz="1400" dirty="0"/>
          </a:p>
          <a:p>
            <a:r>
              <a:rPr lang="is-IS" sz="1400" dirty="0" smtClean="0"/>
              <a:t>46684</a:t>
            </a:r>
            <a:r>
              <a:rPr lang="is-IS" sz="1400" dirty="0"/>
              <a:t> </a:t>
            </a:r>
            <a:r>
              <a:rPr lang="is-IS" sz="1400" dirty="0" smtClean="0"/>
              <a:t>    </a:t>
            </a:r>
            <a:r>
              <a:rPr lang="is-IS" sz="1400" dirty="0" smtClean="0"/>
              <a:t> </a:t>
            </a:r>
            <a:r>
              <a:rPr lang="is-IS" sz="1400" dirty="0"/>
              <a:t>-</a:t>
            </a:r>
            <a:r>
              <a:rPr lang="is-IS" sz="1400" dirty="0" smtClean="0"/>
              <a:t>73.8750   40.7734    La Guardia Terminal A</a:t>
            </a:r>
            <a:endParaRPr lang="is-IS" sz="1400" dirty="0"/>
          </a:p>
          <a:p>
            <a:r>
              <a:rPr lang="is-IS" sz="1400" dirty="0" smtClean="0"/>
              <a:t>31765</a:t>
            </a:r>
            <a:r>
              <a:rPr lang="is-IS" sz="1400" dirty="0"/>
              <a:t> </a:t>
            </a:r>
            <a:r>
              <a:rPr lang="is-IS" sz="1400" dirty="0" smtClean="0"/>
              <a:t>    </a:t>
            </a:r>
            <a:r>
              <a:rPr lang="is-IS" sz="1400" dirty="0" smtClean="0"/>
              <a:t> </a:t>
            </a:r>
            <a:r>
              <a:rPr lang="is-IS" sz="1400" dirty="0"/>
              <a:t>-</a:t>
            </a:r>
            <a:r>
              <a:rPr lang="is-IS" sz="1400" dirty="0" smtClean="0"/>
              <a:t>74.0059  40.7398     Meatpacking District</a:t>
            </a:r>
            <a:endParaRPr lang="is-IS" sz="1400" dirty="0"/>
          </a:p>
          <a:p>
            <a:r>
              <a:rPr lang="hr-HR" sz="1400" dirty="0" smtClean="0"/>
              <a:t>31526</a:t>
            </a:r>
            <a:r>
              <a:rPr lang="hr-HR" sz="1400" dirty="0"/>
              <a:t> </a:t>
            </a:r>
            <a:r>
              <a:rPr lang="hr-HR" sz="1400" dirty="0" smtClean="0"/>
              <a:t>    </a:t>
            </a:r>
            <a:r>
              <a:rPr lang="hr-HR" sz="1400" dirty="0" smtClean="0"/>
              <a:t> </a:t>
            </a:r>
            <a:r>
              <a:rPr lang="hr-HR" sz="1400" dirty="0"/>
              <a:t>-</a:t>
            </a:r>
            <a:r>
              <a:rPr lang="hr-HR" sz="1400" dirty="0" smtClean="0"/>
              <a:t>73.9741  40.7635     </a:t>
            </a:r>
            <a:r>
              <a:rPr lang="hr-HR" sz="1400" dirty="0" err="1" smtClean="0"/>
              <a:t>Trump</a:t>
            </a:r>
            <a:r>
              <a:rPr lang="hr-HR" sz="1400" dirty="0" smtClean="0"/>
              <a:t> Tower</a:t>
            </a:r>
            <a:endParaRPr lang="hr-HR" sz="1400" dirty="0"/>
          </a:p>
          <a:p>
            <a:r>
              <a:rPr lang="is-IS" sz="1400" dirty="0" smtClean="0"/>
              <a:t>30375</a:t>
            </a:r>
            <a:r>
              <a:rPr lang="is-IS" sz="1400" dirty="0"/>
              <a:t> </a:t>
            </a:r>
            <a:r>
              <a:rPr lang="is-IS" sz="1400" dirty="0" smtClean="0"/>
              <a:t>    </a:t>
            </a:r>
            <a:r>
              <a:rPr lang="is-IS" sz="1400" dirty="0" smtClean="0"/>
              <a:t> </a:t>
            </a:r>
            <a:r>
              <a:rPr lang="is-IS" sz="1400" dirty="0"/>
              <a:t>-</a:t>
            </a:r>
            <a:r>
              <a:rPr lang="is-IS" sz="1400" dirty="0" smtClean="0"/>
              <a:t>73.9780  40.7517     Grand Central Station</a:t>
            </a:r>
            <a:endParaRPr lang="is-IS" sz="1400" dirty="0"/>
          </a:p>
          <a:p>
            <a:r>
              <a:rPr lang="is-IS" sz="1400" dirty="0" smtClean="0"/>
              <a:t>29870</a:t>
            </a:r>
            <a:r>
              <a:rPr lang="is-IS" sz="1400" dirty="0"/>
              <a:t> </a:t>
            </a:r>
            <a:r>
              <a:rPr lang="is-IS" sz="1400" dirty="0" smtClean="0"/>
              <a:t>    </a:t>
            </a:r>
            <a:r>
              <a:rPr lang="is-IS" sz="1400" dirty="0" smtClean="0"/>
              <a:t> </a:t>
            </a:r>
            <a:r>
              <a:rPr lang="is-IS" sz="1400" dirty="0"/>
              <a:t>-</a:t>
            </a:r>
            <a:r>
              <a:rPr lang="is-IS" sz="1400" dirty="0" smtClean="0"/>
              <a:t>74.0049  40.7418     Westville </a:t>
            </a:r>
            <a:r>
              <a:rPr lang="is-IS" sz="1400" dirty="0" smtClean="0"/>
              <a:t>Chelsea</a:t>
            </a:r>
          </a:p>
          <a:p>
            <a:r>
              <a:rPr lang="is-IS" sz="1400" dirty="0" smtClean="0"/>
              <a:t>29804      -73.7769  40.6451     JFK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657" y="275252"/>
            <a:ext cx="6489415" cy="5771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524" y="4989289"/>
            <a:ext cx="2718870" cy="1411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288" y="4895195"/>
            <a:ext cx="1977633" cy="1500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769" y="3319273"/>
            <a:ext cx="1884610" cy="125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107" y="1837525"/>
            <a:ext cx="1571185" cy="121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657" y="1111464"/>
            <a:ext cx="2017374" cy="131929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808573" y="2430763"/>
            <a:ext cx="592458" cy="58428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86151" y="3360410"/>
            <a:ext cx="679228" cy="153478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401031" y="3508195"/>
            <a:ext cx="53850" cy="14810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39635" y="1786623"/>
            <a:ext cx="61438" cy="8761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4638" y="3990876"/>
            <a:ext cx="2513935" cy="105466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2092" y="378365"/>
            <a:ext cx="2066694" cy="13654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3069" y="5112506"/>
            <a:ext cx="2008365" cy="16053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9922" y="88197"/>
            <a:ext cx="1692958" cy="16687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9635" y="3319273"/>
            <a:ext cx="1906871" cy="134320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 flipV="1">
            <a:off x="8166562" y="3308718"/>
            <a:ext cx="173073" cy="35621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0667" y="78042"/>
            <a:ext cx="1621097" cy="147969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942703" y="1557735"/>
            <a:ext cx="1951860" cy="217344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1969" y="5318996"/>
            <a:ext cx="1941494" cy="123695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h) Travel time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9926" cy="4351338"/>
          </a:xfrm>
        </p:spPr>
        <p:txBody>
          <a:bodyPr>
            <a:normAutofit/>
          </a:bodyPr>
          <a:lstStyle/>
          <a:p>
            <a:r>
              <a:rPr lang="is-IS" sz="1200" dirty="0" smtClean="0"/>
              <a:t>Standard deviation for each cell in the 500x500 grid of 100m x 100m resolution.</a:t>
            </a:r>
            <a:endParaRPr lang="is-IS" sz="1200" dirty="0"/>
          </a:p>
          <a:p>
            <a:r>
              <a:rPr lang="is-IS" sz="1200" dirty="0" smtClean="0"/>
              <a:t>Lower plot only shows points if they are generated from more than 20,000 trips i.e. </a:t>
            </a:r>
            <a:r>
              <a:rPr lang="en-US" sz="1200" dirty="0"/>
              <a:t>t</a:t>
            </a:r>
            <a:r>
              <a:rPr lang="is-IS" sz="1200" dirty="0" smtClean="0"/>
              <a:t>he busy locations.</a:t>
            </a:r>
          </a:p>
          <a:p>
            <a:r>
              <a:rPr lang="is-IS" sz="1200" dirty="0" smtClean="0"/>
              <a:t>Clustering seen at Midtown/Lower Manhattan, La Guardia and JFK.</a:t>
            </a:r>
          </a:p>
          <a:p>
            <a:r>
              <a:rPr lang="is-IS" sz="1200" dirty="0" smtClean="0"/>
              <a:t>One would expect uncertainty in the trip durations to occur when picking up passengers at airports and train/bus stations.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744" y="304094"/>
            <a:ext cx="3163465" cy="2921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744" y="3370353"/>
            <a:ext cx="3163465" cy="3093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9560074" y="4757353"/>
            <a:ext cx="362401" cy="378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227276" y="4765942"/>
            <a:ext cx="197708" cy="1977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663882" y="5375188"/>
            <a:ext cx="197709" cy="218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33" y="1506181"/>
            <a:ext cx="5740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h) Travel </a:t>
            </a:r>
            <a:r>
              <a:rPr lang="en-US" dirty="0" smtClean="0"/>
              <a:t>time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612" y="2480538"/>
            <a:ext cx="10515600" cy="4351338"/>
          </a:xfrm>
        </p:spPr>
        <p:txBody>
          <a:bodyPr>
            <a:normAutofit/>
          </a:bodyPr>
          <a:lstStyle/>
          <a:p>
            <a:r>
              <a:rPr lang="is-IS" sz="1400" dirty="0" smtClean="0"/>
              <a:t>Time(s)  Longitude  Latitude  Location</a:t>
            </a:r>
          </a:p>
          <a:p>
            <a:r>
              <a:rPr lang="is-IS" sz="1400" dirty="0" smtClean="0"/>
              <a:t>1013      -73.7829   40.6441    JFK</a:t>
            </a:r>
            <a:endParaRPr lang="is-IS" sz="1400" dirty="0"/>
          </a:p>
          <a:p>
            <a:r>
              <a:rPr lang="is-IS" sz="1400" dirty="0" smtClean="0"/>
              <a:t>950        -73.7769   40.6451    JFK</a:t>
            </a:r>
            <a:endParaRPr lang="is-IS" sz="1400" dirty="0"/>
          </a:p>
          <a:p>
            <a:r>
              <a:rPr lang="hr-HR" sz="1400" dirty="0" smtClean="0"/>
              <a:t>678        -73.8635   40.7684    La </a:t>
            </a:r>
            <a:r>
              <a:rPr lang="hr-HR" sz="1400" dirty="0" err="1" smtClean="0"/>
              <a:t>Guardia</a:t>
            </a:r>
            <a:r>
              <a:rPr lang="hr-HR" sz="1400" dirty="0" smtClean="0"/>
              <a:t> Terminal C </a:t>
            </a:r>
            <a:r>
              <a:rPr lang="hr-HR" sz="1400" dirty="0" err="1" smtClean="0"/>
              <a:t>and</a:t>
            </a:r>
            <a:r>
              <a:rPr lang="hr-HR" sz="1400" dirty="0" smtClean="0"/>
              <a:t> D</a:t>
            </a:r>
            <a:endParaRPr lang="hr-HR" sz="1400" dirty="0"/>
          </a:p>
          <a:p>
            <a:r>
              <a:rPr lang="is-IS" sz="1400" dirty="0" smtClean="0"/>
              <a:t>675        -73.8665   40.7704    La Guardia Terminal C</a:t>
            </a:r>
            <a:endParaRPr lang="is-IS" sz="1400" dirty="0"/>
          </a:p>
          <a:p>
            <a:r>
              <a:rPr lang="is-IS" sz="1400" dirty="0" smtClean="0"/>
              <a:t>660       -73.8715    40.7734    La Guardia Terminal B</a:t>
            </a:r>
            <a:endParaRPr lang="is-IS" sz="1400" dirty="0"/>
          </a:p>
          <a:p>
            <a:r>
              <a:rPr lang="nb-NO" sz="1400" dirty="0" smtClean="0"/>
              <a:t>645       -73.8735    40.7734    La Guardia Terminal B</a:t>
            </a:r>
            <a:endParaRPr lang="nb-NO" sz="1400" dirty="0"/>
          </a:p>
          <a:p>
            <a:r>
              <a:rPr lang="is-IS" sz="1400" dirty="0" smtClean="0"/>
              <a:t>614       -73.8755    40.7734    La Guardia Terminal A</a:t>
            </a:r>
            <a:endParaRPr lang="is-IS" sz="1400" dirty="0"/>
          </a:p>
          <a:p>
            <a:r>
              <a:rPr lang="it-IT" sz="1400" dirty="0" smtClean="0"/>
              <a:t>540       -73.9900   40.7566     Port Authority Bus Terminal</a:t>
            </a:r>
            <a:endParaRPr lang="it-IT" sz="1400" dirty="0"/>
          </a:p>
          <a:p>
            <a:r>
              <a:rPr lang="is-IS" sz="1400" dirty="0" smtClean="0"/>
              <a:t>527       -73.9830   40.7714     Broadway</a:t>
            </a:r>
            <a:endParaRPr lang="is-IS" sz="1400" dirty="0"/>
          </a:p>
          <a:p>
            <a:r>
              <a:rPr lang="is-IS" sz="1400" dirty="0" smtClean="0"/>
              <a:t>512       -73.9930   40.7487     Pennsylvania station</a:t>
            </a: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500880" y="2673804"/>
            <a:ext cx="1458602" cy="29516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82757" y="3212762"/>
            <a:ext cx="1270779" cy="26310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2757" y="2576434"/>
            <a:ext cx="3577374" cy="15896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527805" y="2989212"/>
            <a:ext cx="1225731" cy="21503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13730" y="3124149"/>
            <a:ext cx="5190995" cy="2607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33" y="1444399"/>
            <a:ext cx="5740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</a:t>
            </a:r>
            <a:r>
              <a:rPr lang="en-US" dirty="0" err="1" smtClean="0"/>
              <a:t>i</a:t>
            </a:r>
            <a:r>
              <a:rPr lang="en-US" dirty="0" smtClean="0"/>
              <a:t>) Fare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612" y="2418756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 smtClean="0"/>
              <a:t>S</a:t>
            </a:r>
            <a:r>
              <a:rPr lang="is-IS" sz="1400" dirty="0" smtClean="0"/>
              <a:t>D(Fare)</a:t>
            </a:r>
            <a:r>
              <a:rPr lang="is-IS" sz="1400" dirty="0" smtClean="0"/>
              <a:t> </a:t>
            </a:r>
            <a:r>
              <a:rPr lang="is-IS" sz="1400" dirty="0" smtClean="0"/>
              <a:t>Longitude </a:t>
            </a:r>
            <a:r>
              <a:rPr lang="is-IS" sz="1400" dirty="0" smtClean="0"/>
              <a:t>Latitude  </a:t>
            </a:r>
            <a:r>
              <a:rPr lang="is-IS" sz="1400" dirty="0" smtClean="0"/>
              <a:t>Location</a:t>
            </a:r>
          </a:p>
          <a:p>
            <a:r>
              <a:rPr lang="is-IS" sz="1400" dirty="0" smtClean="0"/>
              <a:t>5.75        </a:t>
            </a:r>
            <a:r>
              <a:rPr lang="is-IS" sz="1400" dirty="0"/>
              <a:t>-</a:t>
            </a:r>
            <a:r>
              <a:rPr lang="is-IS" sz="1400" dirty="0" smtClean="0"/>
              <a:t>73.9561   40.7792      E86 and Lexington</a:t>
            </a:r>
            <a:endParaRPr lang="is-IS" sz="1400" dirty="0"/>
          </a:p>
          <a:p>
            <a:r>
              <a:rPr lang="cs-CZ" sz="1400" dirty="0" smtClean="0"/>
              <a:t>6.23       -73.9680    40.7625      </a:t>
            </a:r>
            <a:r>
              <a:rPr lang="cs-CZ" sz="1400" dirty="0" err="1" smtClean="0"/>
              <a:t>Bloomingdales</a:t>
            </a:r>
            <a:endParaRPr lang="cs-CZ" sz="1400" dirty="0"/>
          </a:p>
          <a:p>
            <a:r>
              <a:rPr lang="is-IS" sz="1400" dirty="0" smtClean="0"/>
              <a:t>6.34       -73.9869    40.7398      23rd Street Station</a:t>
            </a:r>
            <a:endParaRPr lang="is-IS" sz="1400" dirty="0"/>
          </a:p>
          <a:p>
            <a:r>
              <a:rPr lang="is-IS" sz="1400" dirty="0" smtClean="0"/>
              <a:t>6.37       -73.9541    40.7664      E71 and York</a:t>
            </a:r>
            <a:endParaRPr lang="is-IS" sz="1400" dirty="0"/>
          </a:p>
          <a:p>
            <a:r>
              <a:rPr lang="is-IS" sz="1400" dirty="0" smtClean="0"/>
              <a:t>6.42       -73.9909    40.7506      Penn Station (7Ave)</a:t>
            </a:r>
            <a:endParaRPr lang="is-IS" sz="1400" dirty="0"/>
          </a:p>
          <a:p>
            <a:r>
              <a:rPr lang="fi-FI" sz="1400" dirty="0" smtClean="0"/>
              <a:t>6.71       -73.9879    40.7378      E19 and Park S</a:t>
            </a:r>
            <a:endParaRPr lang="fi-FI" sz="1400" dirty="0"/>
          </a:p>
          <a:p>
            <a:r>
              <a:rPr lang="is-IS" sz="1400" dirty="0" smtClean="0"/>
              <a:t>6.71       -74.0069    40.7437</a:t>
            </a:r>
            <a:endParaRPr lang="is-IS" sz="1400" dirty="0"/>
          </a:p>
          <a:p>
            <a:r>
              <a:rPr lang="is-IS" sz="1400" dirty="0" smtClean="0"/>
              <a:t>6.84       -73.9830    40.7309</a:t>
            </a:r>
            <a:endParaRPr lang="is-IS" sz="1400" dirty="0"/>
          </a:p>
          <a:p>
            <a:r>
              <a:rPr lang="hr-HR" sz="1400" dirty="0" smtClean="0"/>
              <a:t>6.87       -73.9919    40.7496</a:t>
            </a:r>
            <a:endParaRPr lang="hr-HR" sz="1400" dirty="0"/>
          </a:p>
          <a:p>
            <a:r>
              <a:rPr lang="is-IS" sz="1400" dirty="0" smtClean="0"/>
              <a:t>6.98       -73.9830    40.7674</a:t>
            </a:r>
            <a:endParaRPr lang="is-IS" sz="1400" dirty="0"/>
          </a:p>
          <a:p>
            <a:r>
              <a:rPr lang="is-IS" sz="1400" dirty="0" smtClean="0"/>
              <a:t>7.00       -73.9889    40.7368</a:t>
            </a: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59799" y="2767278"/>
            <a:ext cx="2144676" cy="436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159799" y="3383649"/>
            <a:ext cx="1739155" cy="1234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59799" y="2651574"/>
            <a:ext cx="2168033" cy="227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D583B46-E854-4B42-B5A2-9782B7AEE59C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159799" y="2744681"/>
            <a:ext cx="2245346" cy="11126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159799" y="3204262"/>
            <a:ext cx="1725040" cy="9723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159799" y="3507147"/>
            <a:ext cx="1632562" cy="9938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1232728" y="1397265"/>
            <a:ext cx="3845896" cy="10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1400" dirty="0" smtClean="0"/>
              <a:t>Interprete as pickup locations with minimum std deviation in fares.</a:t>
            </a:r>
          </a:p>
          <a:p>
            <a:r>
              <a:rPr lang="is-IS" sz="1400" dirty="0" smtClean="0"/>
              <a:t>Use same 500x500 grid as previously. Focus on cells with more than 20,000 trips.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1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MacBook Pro</a:t>
            </a:r>
          </a:p>
          <a:p>
            <a:r>
              <a:rPr lang="en-US" sz="2000" dirty="0" smtClean="0"/>
              <a:t>OSX 10.11</a:t>
            </a:r>
          </a:p>
          <a:p>
            <a:r>
              <a:rPr lang="en-US" sz="2000" dirty="0" smtClean="0"/>
              <a:t>Anaconda Python 3.6.5</a:t>
            </a:r>
          </a:p>
          <a:p>
            <a:r>
              <a:rPr lang="en-US" sz="2000" dirty="0" smtClean="0"/>
              <a:t>Need to “</a:t>
            </a:r>
            <a:r>
              <a:rPr lang="en-US" sz="2000" dirty="0" smtClean="0">
                <a:solidFill>
                  <a:srgbClr val="FF0000"/>
                </a:solidFill>
              </a:rPr>
              <a:t>pip install </a:t>
            </a:r>
            <a:r>
              <a:rPr lang="en-US" sz="2000" dirty="0" err="1" smtClean="0">
                <a:solidFill>
                  <a:srgbClr val="FF0000"/>
                </a:solidFill>
              </a:rPr>
              <a:t>plotly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Analysis using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</a:t>
            </a:r>
          </a:p>
          <a:p>
            <a:r>
              <a:rPr lang="en-US" sz="2000" dirty="0" smtClean="0"/>
              <a:t>Also uses </a:t>
            </a:r>
            <a:r>
              <a:rPr lang="en-US" sz="2000" dirty="0" err="1" smtClean="0"/>
              <a:t>Plotting.py</a:t>
            </a:r>
            <a:r>
              <a:rPr lang="en-US" sz="2000" dirty="0" smtClean="0"/>
              <a:t> and </a:t>
            </a:r>
            <a:r>
              <a:rPr lang="en-US" sz="2000" dirty="0" err="1" smtClean="0"/>
              <a:t>qagDate.py</a:t>
            </a:r>
            <a:r>
              <a:rPr lang="en-US" sz="2000" dirty="0" smtClean="0"/>
              <a:t> utilities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33" y="1493822"/>
            <a:ext cx="5740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</a:t>
            </a:r>
            <a:r>
              <a:rPr lang="en-US" dirty="0" err="1" smtClean="0"/>
              <a:t>i</a:t>
            </a:r>
            <a:r>
              <a:rPr lang="en-US" dirty="0" smtClean="0"/>
              <a:t>) Fare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612" y="246817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s-IS" sz="1400" dirty="0" smtClean="0"/>
              <a:t>Ratio     </a:t>
            </a:r>
            <a:r>
              <a:rPr lang="is-IS" sz="1400" dirty="0" smtClean="0"/>
              <a:t>  </a:t>
            </a:r>
            <a:r>
              <a:rPr lang="is-IS" sz="1400" dirty="0" smtClean="0"/>
              <a:t>Longitude  Latitude  Location</a:t>
            </a:r>
          </a:p>
          <a:p>
            <a:r>
              <a:rPr lang="is-IS" sz="1400" dirty="0" smtClean="0"/>
              <a:t>3.68     </a:t>
            </a:r>
            <a:r>
              <a:rPr lang="is-IS" sz="1400" dirty="0"/>
              <a:t>-</a:t>
            </a:r>
            <a:r>
              <a:rPr lang="is-IS" sz="1400" dirty="0" smtClean="0"/>
              <a:t>73.8635   40.7684       La Guardia C and D</a:t>
            </a:r>
            <a:endParaRPr lang="is-IS" sz="1400" dirty="0"/>
          </a:p>
          <a:p>
            <a:r>
              <a:rPr lang="is-IS" sz="1400" dirty="0" smtClean="0"/>
              <a:t>3.61     </a:t>
            </a:r>
            <a:r>
              <a:rPr lang="is-IS" sz="1400" dirty="0"/>
              <a:t>-</a:t>
            </a:r>
            <a:r>
              <a:rPr lang="is-IS" sz="1400" dirty="0" smtClean="0"/>
              <a:t>73.8754   40.7733       La Guardia A</a:t>
            </a:r>
            <a:endParaRPr lang="is-IS" sz="1400" dirty="0"/>
          </a:p>
          <a:p>
            <a:r>
              <a:rPr lang="is-IS" sz="1400" dirty="0" smtClean="0"/>
              <a:t>3.39     </a:t>
            </a:r>
            <a:r>
              <a:rPr lang="is-IS" sz="1400" dirty="0"/>
              <a:t>-</a:t>
            </a:r>
            <a:r>
              <a:rPr lang="is-IS" sz="1400" dirty="0" smtClean="0"/>
              <a:t>73.8665   40.7704       La Guardia C</a:t>
            </a:r>
            <a:endParaRPr lang="is-IS" sz="1400" dirty="0"/>
          </a:p>
          <a:p>
            <a:r>
              <a:rPr lang="is-IS" sz="1400" dirty="0" smtClean="0"/>
              <a:t>3.24     </a:t>
            </a:r>
            <a:r>
              <a:rPr lang="is-IS" sz="1400" dirty="0"/>
              <a:t>-</a:t>
            </a:r>
            <a:r>
              <a:rPr lang="is-IS" sz="1400" dirty="0" smtClean="0"/>
              <a:t>73.8715   40.7733       La  Guardia B</a:t>
            </a:r>
            <a:endParaRPr lang="is-IS" sz="1400" dirty="0"/>
          </a:p>
          <a:p>
            <a:r>
              <a:rPr lang="fi-FI" sz="1400" dirty="0" smtClean="0"/>
              <a:t>3.23     </a:t>
            </a:r>
            <a:r>
              <a:rPr lang="fi-FI" sz="1400" dirty="0"/>
              <a:t>-</a:t>
            </a:r>
            <a:r>
              <a:rPr lang="fi-FI" sz="1400" dirty="0" smtClean="0"/>
              <a:t>73.7769   40.6451       JFK T5</a:t>
            </a:r>
            <a:endParaRPr lang="fi-FI" sz="1400" dirty="0"/>
          </a:p>
          <a:p>
            <a:r>
              <a:rPr lang="is-IS" sz="1400" dirty="0" smtClean="0"/>
              <a:t>3.18     </a:t>
            </a:r>
            <a:r>
              <a:rPr lang="is-IS" sz="1400" dirty="0"/>
              <a:t>-</a:t>
            </a:r>
            <a:r>
              <a:rPr lang="is-IS" sz="1400" dirty="0" smtClean="0"/>
              <a:t>73.8735   40.7733       La Guardia B</a:t>
            </a:r>
            <a:endParaRPr lang="is-IS" sz="1400" dirty="0"/>
          </a:p>
          <a:p>
            <a:r>
              <a:rPr lang="is-IS" sz="1400" dirty="0" smtClean="0"/>
              <a:t>2.95     </a:t>
            </a:r>
            <a:r>
              <a:rPr lang="is-IS" sz="1400" dirty="0"/>
              <a:t>-</a:t>
            </a:r>
            <a:r>
              <a:rPr lang="is-IS" sz="1400" dirty="0" smtClean="0"/>
              <a:t>73.7829   40.6441       JFK T4</a:t>
            </a:r>
            <a:endParaRPr lang="is-IS" sz="1400" dirty="0"/>
          </a:p>
          <a:p>
            <a:r>
              <a:rPr lang="is-IS" sz="1400" dirty="0" smtClean="0"/>
              <a:t>1.77     </a:t>
            </a:r>
            <a:r>
              <a:rPr lang="is-IS" sz="1400" dirty="0"/>
              <a:t>-</a:t>
            </a:r>
            <a:r>
              <a:rPr lang="is-IS" sz="1400" dirty="0" smtClean="0"/>
              <a:t>73.9541   40.7664       E71st and York</a:t>
            </a:r>
            <a:endParaRPr lang="is-IS" sz="1400" dirty="0"/>
          </a:p>
          <a:p>
            <a:r>
              <a:rPr lang="cs-CZ" sz="1400" dirty="0" smtClean="0"/>
              <a:t>1.67     </a:t>
            </a:r>
            <a:r>
              <a:rPr lang="cs-CZ" sz="1400" dirty="0"/>
              <a:t>-</a:t>
            </a:r>
            <a:r>
              <a:rPr lang="cs-CZ" sz="1400" dirty="0" smtClean="0"/>
              <a:t>73.9681   40.7625       </a:t>
            </a:r>
            <a:r>
              <a:rPr lang="cs-CZ" sz="1400" dirty="0" err="1" smtClean="0"/>
              <a:t>Bloomingdales</a:t>
            </a:r>
            <a:endParaRPr lang="cs-CZ" sz="1400" dirty="0"/>
          </a:p>
          <a:p>
            <a:r>
              <a:rPr lang="is-IS" sz="1400" dirty="0" smtClean="0"/>
              <a:t>1.64     </a:t>
            </a:r>
            <a:r>
              <a:rPr lang="is-IS" sz="1400" dirty="0"/>
              <a:t>-</a:t>
            </a:r>
            <a:r>
              <a:rPr lang="is-IS" sz="1400" dirty="0" smtClean="0"/>
              <a:t>73.9949   40.7506       Pennsylvania station</a:t>
            </a:r>
            <a:endParaRPr lang="is-IS" sz="1400" dirty="0"/>
          </a:p>
          <a:p>
            <a:r>
              <a:rPr lang="is-IS" sz="1400" dirty="0" smtClean="0"/>
              <a:t>Interesting that the airports and Penn station are selected.</a:t>
            </a:r>
          </a:p>
          <a:p>
            <a:r>
              <a:rPr lang="is-IS" sz="1400" dirty="0" smtClean="0"/>
              <a:t>Shows impact of larger fares on the ratio.</a:t>
            </a:r>
          </a:p>
          <a:p>
            <a:r>
              <a:rPr lang="is-IS" sz="1400" dirty="0" smtClean="0"/>
              <a:t>Expect JFK to be consistent given set fare of $52 to Manhattan.</a:t>
            </a: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301049" y="3234012"/>
            <a:ext cx="1588279" cy="23635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301049" y="2564075"/>
            <a:ext cx="3759082" cy="7846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301049" y="2787586"/>
            <a:ext cx="2058263" cy="2538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01049" y="4213657"/>
            <a:ext cx="5303676" cy="15058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20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232728" y="1397265"/>
            <a:ext cx="3845896" cy="10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1400" dirty="0" smtClean="0"/>
              <a:t>Also look at ratio of mean(fare) / std(fare)</a:t>
            </a:r>
          </a:p>
          <a:p>
            <a:r>
              <a:rPr lang="is-IS" sz="1400" dirty="0" smtClean="0"/>
              <a:t>Maximising the ratio picks larger fares with smaller std deviations.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05169" y="2787586"/>
            <a:ext cx="2145955" cy="2183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file: 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taxi model </a:t>
            </a:r>
            <a:r>
              <a:rPr lang="en-US" dirty="0" smtClean="0"/>
              <a:t>central tendency v1.pynb</a:t>
            </a:r>
          </a:p>
          <a:p>
            <a:pPr marL="0" indent="0">
              <a:buNone/>
            </a:pPr>
            <a:r>
              <a:rPr lang="en-US" dirty="0"/>
              <a:t>b) taxi model </a:t>
            </a:r>
            <a:r>
              <a:rPr lang="en-US" dirty="0" smtClean="0"/>
              <a:t>v1.pynb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c) taxi model </a:t>
            </a:r>
            <a:r>
              <a:rPr lang="en-US" dirty="0" err="1" smtClean="0"/>
              <a:t>maximise</a:t>
            </a:r>
            <a:r>
              <a:rPr lang="en-US" dirty="0" smtClean="0"/>
              <a:t> earnings v2.pynb</a:t>
            </a:r>
          </a:p>
          <a:p>
            <a:pPr marL="0" indent="0">
              <a:buNone/>
            </a:pPr>
            <a:r>
              <a:rPr lang="en-US" dirty="0" smtClean="0"/>
              <a:t>d) taxi model </a:t>
            </a:r>
            <a:r>
              <a:rPr lang="en-US" dirty="0" err="1" smtClean="0"/>
              <a:t>minimise</a:t>
            </a:r>
            <a:r>
              <a:rPr lang="en-US" dirty="0" smtClean="0"/>
              <a:t> worktime v1.pynb</a:t>
            </a:r>
          </a:p>
          <a:p>
            <a:pPr marL="0" indent="0">
              <a:buNone/>
            </a:pPr>
            <a:r>
              <a:rPr lang="en-US" dirty="0" smtClean="0"/>
              <a:t>e) taxi model 10taxis v1.pynb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a) Central </a:t>
            </a:r>
            <a:r>
              <a:rPr lang="en-US" dirty="0" smtClean="0"/>
              <a:t>Tendency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900" b="1" dirty="0" smtClean="0"/>
              <a:t>Central tendency </a:t>
            </a:r>
            <a:r>
              <a:rPr lang="en-US" sz="1900" dirty="0" smtClean="0"/>
              <a:t>is a central value or typical value used to represent a distribution.</a:t>
            </a:r>
          </a:p>
          <a:p>
            <a:r>
              <a:rPr lang="en-US" sz="1900" b="1" dirty="0" smtClean="0"/>
              <a:t>Mean</a:t>
            </a:r>
            <a:r>
              <a:rPr lang="en-US" sz="1900" dirty="0" smtClean="0"/>
              <a:t>: sum of all values divided by number of </a:t>
            </a:r>
            <a:r>
              <a:rPr lang="en-US" sz="1900" dirty="0" smtClean="0"/>
              <a:t>values.</a:t>
            </a:r>
            <a:endParaRPr lang="en-US" sz="1900" dirty="0" smtClean="0"/>
          </a:p>
          <a:p>
            <a:r>
              <a:rPr lang="en-US" sz="1900" b="1" dirty="0" smtClean="0"/>
              <a:t>Median</a:t>
            </a:r>
            <a:r>
              <a:rPr lang="en-US" sz="1900" dirty="0" smtClean="0"/>
              <a:t>: the middle value of the ordered </a:t>
            </a:r>
            <a:r>
              <a:rPr lang="en-US" sz="1900" dirty="0" smtClean="0"/>
              <a:t>values.</a:t>
            </a:r>
            <a:endParaRPr lang="en-US" sz="1900" dirty="0" smtClean="0"/>
          </a:p>
          <a:p>
            <a:r>
              <a:rPr lang="en-US" sz="1900" b="1" dirty="0" smtClean="0"/>
              <a:t>Mode</a:t>
            </a:r>
            <a:r>
              <a:rPr lang="en-US" sz="1900" dirty="0" smtClean="0"/>
              <a:t>: the most frequent value in the </a:t>
            </a:r>
            <a:r>
              <a:rPr lang="en-US" sz="1900" dirty="0" smtClean="0"/>
              <a:t>data.</a:t>
            </a:r>
            <a:endParaRPr lang="en-US" sz="1900" dirty="0" smtClean="0"/>
          </a:p>
          <a:p>
            <a:r>
              <a:rPr lang="en-US" sz="1900" dirty="0" smtClean="0"/>
              <a:t>Use median or mode for ordinal data (categories </a:t>
            </a:r>
            <a:r>
              <a:rPr lang="en-US" sz="1900" dirty="0" smtClean="0"/>
              <a:t>which have </a:t>
            </a:r>
            <a:r>
              <a:rPr lang="en-US" sz="1900" dirty="0" smtClean="0"/>
              <a:t>an order but </a:t>
            </a:r>
            <a:r>
              <a:rPr lang="en-US" sz="1900" dirty="0" smtClean="0"/>
              <a:t>are not </a:t>
            </a:r>
            <a:r>
              <a:rPr lang="en-US" sz="1900" dirty="0" smtClean="0"/>
              <a:t>measured absolutely</a:t>
            </a:r>
            <a:r>
              <a:rPr lang="en-US" sz="1900" dirty="0" smtClean="0"/>
              <a:t>).</a:t>
            </a:r>
            <a:endParaRPr lang="en-US" sz="1900" dirty="0" smtClean="0"/>
          </a:p>
          <a:p>
            <a:r>
              <a:rPr lang="en-US" sz="1900" dirty="0" smtClean="0"/>
              <a:t>Use mode for nominal data (qualitative categories with no intrinsic ordering</a:t>
            </a:r>
            <a:r>
              <a:rPr lang="en-US" sz="1900" dirty="0" smtClean="0"/>
              <a:t>).</a:t>
            </a:r>
            <a:endParaRPr lang="en-US" sz="1900" dirty="0" smtClean="0"/>
          </a:p>
          <a:p>
            <a:r>
              <a:rPr lang="en-US" sz="1900" dirty="0" smtClean="0"/>
              <a:t>Use median for strongly skewed </a:t>
            </a:r>
            <a:r>
              <a:rPr lang="en-US" sz="1900" dirty="0" smtClean="0"/>
              <a:t>data.</a:t>
            </a:r>
            <a:endParaRPr lang="en-US" sz="1900" dirty="0" smtClean="0"/>
          </a:p>
          <a:p>
            <a:r>
              <a:rPr lang="en-US" sz="1900" dirty="0" smtClean="0"/>
              <a:t>Use mean for continuous and symmetrical </a:t>
            </a:r>
            <a:r>
              <a:rPr lang="en-US" sz="1900" dirty="0" smtClean="0"/>
              <a:t>distributions.</a:t>
            </a:r>
            <a:endParaRPr lang="en-US" sz="1900" dirty="0" smtClean="0"/>
          </a:p>
          <a:p>
            <a:r>
              <a:rPr lang="en-US" sz="1900" dirty="0" smtClean="0"/>
              <a:t>Median usually preferred when mean distorted by outliers</a:t>
            </a:r>
            <a:r>
              <a:rPr lang="en-US" sz="1900" dirty="0" smtClean="0"/>
              <a:t>.</a:t>
            </a:r>
          </a:p>
          <a:p>
            <a:endParaRPr lang="en-US" dirty="0" smtClean="0"/>
          </a:p>
          <a:p>
            <a:r>
              <a:rPr lang="en-US" sz="1000" dirty="0" smtClean="0">
                <a:hlinkClick r:id="rId2"/>
              </a:rPr>
              <a:t>https://en.wikipedia.org/wiki/Central_tendency</a:t>
            </a:r>
            <a:endParaRPr lang="en-US" sz="1000" dirty="0" smtClean="0"/>
          </a:p>
          <a:p>
            <a:r>
              <a:rPr lang="en-US" sz="1000" dirty="0" smtClean="0">
                <a:hlinkClick r:id="rId3"/>
              </a:rPr>
              <a:t>https://statistics.laerd.com/statistical-guides/types-of-variable.php</a:t>
            </a:r>
            <a:endParaRPr lang="en-US" sz="1000" dirty="0" smtClean="0"/>
          </a:p>
          <a:p>
            <a:r>
              <a:rPr lang="en-US" sz="1000" dirty="0" smtClean="0">
                <a:hlinkClick r:id="rId4"/>
              </a:rPr>
              <a:t>https://statistics.laerd.com/statistical-guides/measures-central-tendency-mean-mode-median-faqs.php</a:t>
            </a:r>
            <a:endParaRPr lang="en-US" sz="1000" dirty="0" smtClean="0"/>
          </a:p>
          <a:p>
            <a:r>
              <a:rPr lang="en-US" sz="1000" dirty="0" smtClean="0">
                <a:hlinkClick r:id="rId5"/>
              </a:rPr>
              <a:t>https://statistics.laerd.com/statistical-guides/measures-central-tendency-mean-mode-median.php</a:t>
            </a:r>
            <a:endParaRPr lang="en-US" sz="1000" dirty="0" smtClean="0"/>
          </a:p>
          <a:p>
            <a:r>
              <a:rPr lang="en-US" sz="1000" dirty="0" smtClean="0">
                <a:hlinkClick r:id="rId6"/>
              </a:rPr>
              <a:t>http://www.abs.gov.au/websitedbs/a3121120.nsf/home/statistical+language+-+measures+of+central+tendency</a:t>
            </a:r>
            <a:endParaRPr lang="en-US" sz="1000" dirty="0" smtClean="0"/>
          </a:p>
          <a:p>
            <a:endParaRPr lang="en-US" sz="1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a) Central </a:t>
            </a:r>
            <a:r>
              <a:rPr lang="en-US" dirty="0" smtClean="0"/>
              <a:t>Tendency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b="1" dirty="0" err="1"/>
              <a:t>f</a:t>
            </a:r>
            <a:r>
              <a:rPr lang="en-US" sz="1200" b="1" dirty="0" err="1" smtClean="0"/>
              <a:t>are_amount</a:t>
            </a:r>
            <a:r>
              <a:rPr lang="en-US" sz="1200" dirty="0" smtClean="0"/>
              <a:t>: continuous, non-symmetric, large skew: use median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b="1" dirty="0" err="1"/>
              <a:t>t</a:t>
            </a:r>
            <a:r>
              <a:rPr lang="en-US" sz="1200" b="1" dirty="0" err="1" smtClean="0"/>
              <a:t>rip_time</a:t>
            </a:r>
            <a:r>
              <a:rPr lang="en-US" sz="1200" dirty="0" smtClean="0"/>
              <a:t>: non-symmetric</a:t>
            </a:r>
            <a:r>
              <a:rPr lang="en-US" sz="1200" dirty="0"/>
              <a:t>, large </a:t>
            </a:r>
            <a:r>
              <a:rPr lang="en-US" sz="1200" dirty="0" smtClean="0"/>
              <a:t>skew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should be continuous but can see spikes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</a:t>
            </a:r>
            <a:r>
              <a:rPr lang="en-US" sz="1200" dirty="0"/>
              <a:t>use </a:t>
            </a:r>
            <a:r>
              <a:rPr lang="en-US" sz="1200" dirty="0" smtClean="0"/>
              <a:t>median</a:t>
            </a:r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b="1" dirty="0" err="1"/>
              <a:t>t</a:t>
            </a:r>
            <a:r>
              <a:rPr lang="en-US" sz="1200" b="1" dirty="0" err="1" smtClean="0"/>
              <a:t>ip_amount</a:t>
            </a:r>
            <a:r>
              <a:rPr lang="en-US" sz="1200" dirty="0" smtClean="0"/>
              <a:t>: </a:t>
            </a:r>
            <a:r>
              <a:rPr lang="en-US" sz="1200" dirty="0"/>
              <a:t>non-symmetric, large skew</a:t>
            </a:r>
          </a:p>
          <a:p>
            <a:pPr marL="0" indent="0">
              <a:buNone/>
            </a:pPr>
            <a:r>
              <a:rPr lang="en-US" sz="1200" dirty="0"/>
              <a:t>                           </a:t>
            </a:r>
            <a:r>
              <a:rPr lang="en-US" sz="1200" dirty="0" smtClean="0"/>
              <a:t>bimodal with large zero spike (cash payments?)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                use </a:t>
            </a:r>
            <a:r>
              <a:rPr lang="en-US" sz="1200" dirty="0" smtClean="0"/>
              <a:t>median of distribution excluding zeros</a:t>
            </a: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77" y="1383957"/>
            <a:ext cx="3456134" cy="1773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016" y="1646238"/>
            <a:ext cx="862227" cy="547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011" y="1383957"/>
            <a:ext cx="3275914" cy="1679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150" y="1572268"/>
            <a:ext cx="844409" cy="651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276" y="3217807"/>
            <a:ext cx="3281378" cy="1650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654" y="3198318"/>
            <a:ext cx="3231807" cy="1706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5150" y="3435193"/>
            <a:ext cx="833223" cy="5289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25" y="3464290"/>
            <a:ext cx="895007" cy="537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0825" y="4904423"/>
            <a:ext cx="3197185" cy="16388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016" y="5135825"/>
            <a:ext cx="899297" cy="5880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8009" y="4923912"/>
            <a:ext cx="3111549" cy="1634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647" y="5157615"/>
            <a:ext cx="899984" cy="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b) build model to predict fare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667"/>
          </a:xfrm>
        </p:spPr>
        <p:txBody>
          <a:bodyPr>
            <a:normAutofit lnSpcReduction="10000"/>
          </a:bodyPr>
          <a:lstStyle/>
          <a:p>
            <a:r>
              <a:rPr lang="en-US" sz="1200" dirty="0" smtClean="0"/>
              <a:t>Choose to use linear regression model because:</a:t>
            </a:r>
          </a:p>
          <a:p>
            <a:pPr lvl="1"/>
            <a:r>
              <a:rPr lang="en-US" sz="1200" dirty="0" smtClean="0"/>
              <a:t>Easy to </a:t>
            </a:r>
            <a:r>
              <a:rPr lang="en-US" sz="1200" dirty="0" err="1" smtClean="0"/>
              <a:t>analyse</a:t>
            </a:r>
            <a:endParaRPr lang="en-US" sz="1200" dirty="0" smtClean="0"/>
          </a:p>
          <a:p>
            <a:pPr lvl="1"/>
            <a:r>
              <a:rPr lang="en-US" sz="1200" dirty="0" smtClean="0"/>
              <a:t>Quick to train</a:t>
            </a:r>
          </a:p>
          <a:p>
            <a:pPr lvl="1"/>
            <a:r>
              <a:rPr lang="en-US" sz="1200" dirty="0" smtClean="0"/>
              <a:t>Sufficient</a:t>
            </a:r>
            <a:endParaRPr lang="en-US" sz="1200" dirty="0"/>
          </a:p>
          <a:p>
            <a:r>
              <a:rPr lang="en-US" sz="1200" dirty="0" smtClean="0"/>
              <a:t>Use 67% of data (9.9mio rows) for training and 33% (4.9mio) for test. Choose to randomly select from the whole dataset rather than any cutoff based on time of month.</a:t>
            </a:r>
          </a:p>
          <a:p>
            <a:r>
              <a:rPr lang="en-US" sz="1200" dirty="0" smtClean="0"/>
              <a:t>Include </a:t>
            </a:r>
            <a:r>
              <a:rPr lang="en-US" sz="1200" dirty="0" err="1" smtClean="0"/>
              <a:t>seconds_from_midnight</a:t>
            </a:r>
            <a:r>
              <a:rPr lang="en-US" sz="1200" dirty="0" smtClean="0"/>
              <a:t> (linear, continuous proxy for time of day) and L1distance (NYC is </a:t>
            </a:r>
            <a:r>
              <a:rPr lang="en-US" sz="1200" dirty="0" err="1" smtClean="0"/>
              <a:t>gridlike</a:t>
            </a:r>
            <a:r>
              <a:rPr lang="en-US" sz="1200" dirty="0" smtClean="0"/>
              <a:t>). Plus pickup and </a:t>
            </a:r>
            <a:r>
              <a:rPr lang="en-US" sz="1200" dirty="0" err="1" smtClean="0"/>
              <a:t>dropoff</a:t>
            </a:r>
            <a:r>
              <a:rPr lang="en-US" sz="1200" dirty="0" smtClean="0"/>
              <a:t> latitude and longitude.</a:t>
            </a:r>
          </a:p>
          <a:p>
            <a:r>
              <a:rPr lang="en-US" sz="1200" dirty="0" smtClean="0"/>
              <a:t>Question as to whether the </a:t>
            </a:r>
            <a:r>
              <a:rPr lang="en-US" sz="1200" dirty="0" err="1" smtClean="0"/>
              <a:t>dropoff</a:t>
            </a:r>
            <a:r>
              <a:rPr lang="en-US" sz="1200" dirty="0" smtClean="0"/>
              <a:t> information is available at start of trip? But maybe it is (just as for Uber).</a:t>
            </a:r>
          </a:p>
          <a:p>
            <a:r>
              <a:rPr lang="en-US" sz="1200" dirty="0" smtClean="0"/>
              <a:t>Get R2=0.8 and MSE=18.5</a:t>
            </a:r>
          </a:p>
          <a:p>
            <a:r>
              <a:rPr lang="en-US" sz="1200" dirty="0" smtClean="0"/>
              <a:t>There are a few cases where the prediction is close to zero but the actual fare is much larger. Investigation shows that the pickup and </a:t>
            </a:r>
            <a:r>
              <a:rPr lang="en-US" sz="1200" dirty="0" err="1" smtClean="0"/>
              <a:t>dropoff</a:t>
            </a:r>
            <a:r>
              <a:rPr lang="en-US" sz="1200" dirty="0" smtClean="0"/>
              <a:t> points are the same but the time taken and distance travelled is appreciable. Assume these trips are rounds trips back to the start.</a:t>
            </a:r>
          </a:p>
          <a:p>
            <a:r>
              <a:rPr lang="en-US" sz="1200" dirty="0" smtClean="0"/>
              <a:t>Then try </a:t>
            </a:r>
            <a:r>
              <a:rPr lang="en-US" sz="1200" dirty="0" err="1" smtClean="0"/>
              <a:t>normalising</a:t>
            </a:r>
            <a:r>
              <a:rPr lang="en-US" sz="1200" dirty="0" smtClean="0"/>
              <a:t> (zero mean, 1 </a:t>
            </a:r>
            <a:r>
              <a:rPr lang="en-US" sz="1200" dirty="0" err="1" smtClean="0"/>
              <a:t>stddev</a:t>
            </a:r>
            <a:r>
              <a:rPr lang="en-US" sz="1200" dirty="0" smtClean="0"/>
              <a:t>) the inputs. This has minimal impact (due to the </a:t>
            </a:r>
            <a:r>
              <a:rPr lang="en-US" sz="1200" dirty="0" err="1" smtClean="0"/>
              <a:t>maths</a:t>
            </a:r>
            <a:r>
              <a:rPr lang="en-US" sz="1200" dirty="0" smtClean="0"/>
              <a:t> of the linear model). </a:t>
            </a:r>
            <a:r>
              <a:rPr lang="en-US" sz="1200" dirty="0"/>
              <a:t>Get R2=0.8 and </a:t>
            </a:r>
            <a:r>
              <a:rPr lang="en-US" sz="1200" dirty="0" smtClean="0"/>
              <a:t>MSE=18.5</a:t>
            </a:r>
          </a:p>
          <a:p>
            <a:r>
              <a:rPr lang="en-US" sz="1200" dirty="0" smtClean="0"/>
              <a:t>Easy to see that the L1distance has the biggest coefficient with all others small.   (0.28, 0.12, 0.61, 0.26, 0.002, </a:t>
            </a:r>
            <a:r>
              <a:rPr lang="en-US" sz="1200" b="1" dirty="0" smtClean="0"/>
              <a:t>8.5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Trying different random number seeds has minimal impact.</a:t>
            </a:r>
          </a:p>
          <a:p>
            <a:r>
              <a:rPr lang="en-US" sz="1200" dirty="0" smtClean="0"/>
              <a:t>Using only a single feature of L1distance has minimal impact. </a:t>
            </a:r>
            <a:r>
              <a:rPr lang="en-US" sz="1200" dirty="0"/>
              <a:t>Get </a:t>
            </a:r>
            <a:r>
              <a:rPr lang="en-US" sz="1200" dirty="0" smtClean="0"/>
              <a:t>R2=0.79 </a:t>
            </a:r>
            <a:r>
              <a:rPr lang="en-US" sz="1200" dirty="0"/>
              <a:t>and </a:t>
            </a:r>
            <a:r>
              <a:rPr lang="en-US" sz="1200" dirty="0" smtClean="0"/>
              <a:t>MSE=18.9</a:t>
            </a:r>
          </a:p>
          <a:p>
            <a:r>
              <a:rPr lang="en-US" sz="1200" dirty="0" smtClean="0"/>
              <a:t>Adding a second feature of </a:t>
            </a:r>
            <a:r>
              <a:rPr lang="en-US" sz="1200" dirty="0" err="1" smtClean="0"/>
              <a:t>seconds_from_midnight</a:t>
            </a:r>
            <a:r>
              <a:rPr lang="en-US" sz="1200" dirty="0" smtClean="0"/>
              <a:t> has minimal impact (and very small </a:t>
            </a:r>
            <a:r>
              <a:rPr lang="en-US" sz="1200" dirty="0" err="1" smtClean="0"/>
              <a:t>coefficent</a:t>
            </a:r>
            <a:r>
              <a:rPr lang="en-US" sz="1200" dirty="0" smtClean="0"/>
              <a:t>).</a:t>
            </a:r>
          </a:p>
          <a:p>
            <a:r>
              <a:rPr lang="en-US" sz="1200" dirty="0" smtClean="0"/>
              <a:t>Using a single feature of L2distance improves R2 by 2% and MSE by 2. Get R2=0.82 and MSE=16.8</a:t>
            </a:r>
          </a:p>
          <a:p>
            <a:r>
              <a:rPr lang="en-US" sz="1200" dirty="0" smtClean="0"/>
              <a:t>Using all the original features plus L1distance and L2distance has minimal impact.</a:t>
            </a:r>
          </a:p>
          <a:p>
            <a:r>
              <a:rPr lang="en-US" sz="1200" dirty="0" smtClean="0"/>
              <a:t>Conclusion: we can use L2distance as a single feature for the linear regression model.  Not too surprising, given fare is a function of distance. 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79" y="533007"/>
            <a:ext cx="3621903" cy="19026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b) build model to predict tip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Choose to use linear model for same reasons as previous slide, and some consistency.</a:t>
            </a:r>
          </a:p>
          <a:p>
            <a:r>
              <a:rPr lang="en-US" sz="1200" dirty="0"/>
              <a:t>Include </a:t>
            </a:r>
            <a:r>
              <a:rPr lang="en-US" sz="1200" dirty="0" err="1" smtClean="0"/>
              <a:t>seconds_from_midnight</a:t>
            </a:r>
            <a:r>
              <a:rPr lang="en-US" sz="1200" dirty="0"/>
              <a:t>,</a:t>
            </a:r>
            <a:r>
              <a:rPr lang="en-US" sz="1200" dirty="0" smtClean="0"/>
              <a:t> </a:t>
            </a:r>
            <a:r>
              <a:rPr lang="en-US" sz="1200" dirty="0"/>
              <a:t>L1distance </a:t>
            </a:r>
            <a:r>
              <a:rPr lang="en-US" sz="1200" dirty="0" smtClean="0"/>
              <a:t>and L2distance. </a:t>
            </a:r>
            <a:r>
              <a:rPr lang="en-US" sz="1200" dirty="0"/>
              <a:t>Plus pickup and </a:t>
            </a:r>
            <a:r>
              <a:rPr lang="en-US" sz="1200" dirty="0" err="1"/>
              <a:t>dropoff</a:t>
            </a:r>
            <a:r>
              <a:rPr lang="en-US" sz="1200" dirty="0"/>
              <a:t> latitude and longitude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Get </a:t>
            </a:r>
            <a:r>
              <a:rPr lang="en-US" sz="1200" dirty="0" smtClean="0"/>
              <a:t>R2=0.25 </a:t>
            </a:r>
            <a:r>
              <a:rPr lang="en-US" sz="1200" dirty="0"/>
              <a:t>and </a:t>
            </a:r>
            <a:r>
              <a:rPr lang="en-US" sz="1200" dirty="0" smtClean="0"/>
              <a:t>MSE=3.25</a:t>
            </a:r>
          </a:p>
          <a:p>
            <a:r>
              <a:rPr lang="en-US" sz="1200" dirty="0" smtClean="0"/>
              <a:t>Not good, so let’s look for some structure by plotting features vs tip. </a:t>
            </a:r>
            <a:r>
              <a:rPr lang="en-US" sz="1200" dirty="0"/>
              <a:t>Not much there.</a:t>
            </a:r>
          </a:p>
          <a:p>
            <a:pPr lvl="1"/>
            <a:r>
              <a:rPr lang="en-US" sz="1200" dirty="0" smtClean="0"/>
              <a:t>See horizontal rows at multiples of banknote values (20, 40, 50, 60, 100, 200).</a:t>
            </a:r>
          </a:p>
          <a:p>
            <a:pPr lvl="1"/>
            <a:r>
              <a:rPr lang="en-US" sz="1200" dirty="0" smtClean="0"/>
              <a:t>See lots of zero tips. Suspect these are cash tips which don’t go through the system.</a:t>
            </a:r>
          </a:p>
          <a:p>
            <a:r>
              <a:rPr lang="en-US" sz="1200" dirty="0" smtClean="0"/>
              <a:t>A bit of structure when we compare fare vs tip</a:t>
            </a:r>
          </a:p>
          <a:p>
            <a:pPr lvl="1"/>
            <a:r>
              <a:rPr lang="en-US" sz="1200" dirty="0" smtClean="0"/>
              <a:t>Some tips scale as percentage of fare</a:t>
            </a:r>
          </a:p>
          <a:p>
            <a:pPr lvl="1"/>
            <a:r>
              <a:rPr lang="en-US" sz="1200" dirty="0" smtClean="0"/>
              <a:t>Some multiples of $50 tips</a:t>
            </a:r>
          </a:p>
          <a:p>
            <a:pPr lvl="1"/>
            <a:r>
              <a:rPr lang="en-US" sz="1200" dirty="0" smtClean="0"/>
              <a:t>Some multiples of $50 fares (assume prearranged)</a:t>
            </a:r>
            <a:endParaRPr lang="en-US" sz="1600" dirty="0"/>
          </a:p>
          <a:p>
            <a:r>
              <a:rPr lang="en-US" sz="1200" dirty="0" smtClean="0"/>
              <a:t>Adding fare as a feature (even if not known beforehand) gives minor improvement of R2=0.28 and MSE=3.09</a:t>
            </a:r>
          </a:p>
          <a:p>
            <a:r>
              <a:rPr lang="en-US" sz="1200" dirty="0" smtClean="0"/>
              <a:t>Removing features (e.g. fare, pickup and </a:t>
            </a:r>
            <a:r>
              <a:rPr lang="en-US" sz="1200" dirty="0" err="1" smtClean="0"/>
              <a:t>dropoff</a:t>
            </a:r>
            <a:r>
              <a:rPr lang="en-US" sz="1200" dirty="0" smtClean="0"/>
              <a:t> info) also has minimal impact.</a:t>
            </a: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674" y="2458996"/>
            <a:ext cx="3944771" cy="1963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74" y="4637524"/>
            <a:ext cx="3944771" cy="2029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32" y="410364"/>
            <a:ext cx="3395828" cy="187563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3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c) taxi owner, </a:t>
            </a:r>
            <a:r>
              <a:rPr lang="en-US" dirty="0" err="1" smtClean="0"/>
              <a:t>maximise</a:t>
            </a:r>
            <a:r>
              <a:rPr lang="en-US" dirty="0" smtClean="0"/>
              <a:t> 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There are 13,296 taxis and 32,961 drivers.</a:t>
            </a:r>
          </a:p>
          <a:p>
            <a:r>
              <a:rPr lang="en-US" sz="1200" dirty="0" smtClean="0"/>
              <a:t>Generally 2 drivers per taxi although a fair number have 3.</a:t>
            </a:r>
          </a:p>
          <a:p>
            <a:r>
              <a:rPr lang="en-US" sz="1200" dirty="0" smtClean="0"/>
              <a:t>A few taxis have around 50 drivers: a lot of sharing!</a:t>
            </a:r>
          </a:p>
          <a:p>
            <a:r>
              <a:rPr lang="en-US" sz="1200" dirty="0" smtClean="0"/>
              <a:t>Most drivers always use the same taxi.</a:t>
            </a:r>
          </a:p>
          <a:p>
            <a:r>
              <a:rPr lang="en-US" sz="1200" dirty="0" smtClean="0"/>
              <a:t>One driver is using 161 taxis in a month: dubious, maybe replicated medallion?</a:t>
            </a:r>
          </a:p>
          <a:p>
            <a:r>
              <a:rPr lang="en-US" sz="1200" dirty="0" smtClean="0"/>
              <a:t>Ways to </a:t>
            </a:r>
            <a:r>
              <a:rPr lang="en-US" sz="1200" dirty="0" err="1" smtClean="0"/>
              <a:t>maximise</a:t>
            </a:r>
            <a:r>
              <a:rPr lang="en-US" sz="1200" dirty="0" smtClean="0"/>
              <a:t> earnings:</a:t>
            </a:r>
          </a:p>
          <a:p>
            <a:pPr lvl="1"/>
            <a:r>
              <a:rPr lang="en-US" sz="1200" dirty="0" smtClean="0"/>
              <a:t>Use car continuously</a:t>
            </a:r>
          </a:p>
          <a:p>
            <a:pPr lvl="1"/>
            <a:r>
              <a:rPr lang="en-US" sz="1200" dirty="0" smtClean="0"/>
              <a:t>Get best drivers</a:t>
            </a:r>
          </a:p>
          <a:p>
            <a:pPr lvl="1"/>
            <a:r>
              <a:rPr lang="en-US" sz="1200" dirty="0" smtClean="0"/>
              <a:t>Go to best pickup locations</a:t>
            </a:r>
            <a:endParaRPr lang="en-US" sz="1200" dirty="0"/>
          </a:p>
          <a:p>
            <a:r>
              <a:rPr lang="en-US" sz="1200" dirty="0" smtClean="0"/>
              <a:t>Lets learn from the best taxi i.e. with biggest monthly income.</a:t>
            </a:r>
            <a:endParaRPr lang="en-US" sz="1200" dirty="0"/>
          </a:p>
          <a:p>
            <a:r>
              <a:rPr lang="en-US" sz="1200" dirty="0" smtClean="0"/>
              <a:t>Meet taxi: </a:t>
            </a:r>
            <a:r>
              <a:rPr lang="tr-TR" sz="1200" dirty="0" smtClean="0"/>
              <a:t>'19E063791B0DF5A558B8488180DDAB67’</a:t>
            </a:r>
          </a:p>
          <a:p>
            <a:pPr lvl="1"/>
            <a:r>
              <a:rPr lang="tr-TR" sz="1200" dirty="0" err="1" smtClean="0"/>
              <a:t>It</a:t>
            </a:r>
            <a:r>
              <a:rPr lang="tr-TR" sz="1200" dirty="0" smtClean="0"/>
              <a:t> has </a:t>
            </a:r>
            <a:r>
              <a:rPr lang="tr-TR" sz="1200" dirty="0" err="1" smtClean="0"/>
              <a:t>two</a:t>
            </a:r>
            <a:r>
              <a:rPr lang="tr-TR" sz="1200" dirty="0" smtClean="0"/>
              <a:t> </a:t>
            </a:r>
            <a:r>
              <a:rPr lang="tr-TR" sz="1200" dirty="0" err="1" smtClean="0"/>
              <a:t>drivers</a:t>
            </a:r>
            <a:r>
              <a:rPr lang="tr-TR" sz="1200" dirty="0" smtClean="0"/>
              <a:t>. </a:t>
            </a:r>
            <a:r>
              <a:rPr lang="tr-TR" sz="1200" dirty="0" err="1" smtClean="0"/>
              <a:t>They</a:t>
            </a:r>
            <a:r>
              <a:rPr lang="tr-TR" sz="1200" dirty="0" smtClean="0"/>
              <a:t> </a:t>
            </a:r>
            <a:r>
              <a:rPr lang="tr-TR" sz="1200" dirty="0" err="1" smtClean="0"/>
              <a:t>drive</a:t>
            </a:r>
            <a:r>
              <a:rPr lang="tr-TR" sz="1200" dirty="0" smtClean="0"/>
              <a:t> it </a:t>
            </a:r>
            <a:r>
              <a:rPr lang="tr-TR" sz="1200" dirty="0" err="1" smtClean="0"/>
              <a:t>continuously</a:t>
            </a:r>
            <a:r>
              <a:rPr lang="tr-TR" sz="1200" dirty="0" smtClean="0"/>
              <a:t>.</a:t>
            </a:r>
          </a:p>
          <a:p>
            <a:pPr lvl="1"/>
            <a:r>
              <a:rPr lang="en-US" sz="1200" dirty="0"/>
              <a:t>Generated income of $26,870 from 2,093 trips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dirty="0" smtClean="0"/>
              <a:t>Stands out compared to other taxis with around $24,000 income.</a:t>
            </a:r>
          </a:p>
          <a:p>
            <a:pPr lvl="1"/>
            <a:endParaRPr lang="tr-TR" sz="1200" dirty="0"/>
          </a:p>
          <a:p>
            <a:r>
              <a:rPr lang="en-US" sz="1200" dirty="0" smtClean="0"/>
              <a:t>To understand how they generate income, let’s break down their pickup strategy.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66" y="1594708"/>
            <a:ext cx="3246155" cy="158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629" y="3364017"/>
            <a:ext cx="2831039" cy="1487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211" y="5113184"/>
            <a:ext cx="2732955" cy="1423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c) taxi owner, </a:t>
            </a:r>
            <a:r>
              <a:rPr lang="en-US" dirty="0" err="1" smtClean="0"/>
              <a:t>maximise</a:t>
            </a:r>
            <a:r>
              <a:rPr lang="en-US" dirty="0" smtClean="0"/>
              <a:t> 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Across the month, many pickups in Manhattan and fair number at La Guardia and JFK.</a:t>
            </a:r>
          </a:p>
          <a:p>
            <a:r>
              <a:rPr lang="en-US" sz="1200" dirty="0" smtClean="0"/>
              <a:t>Analysis by hour of the day shows:</a:t>
            </a:r>
          </a:p>
          <a:p>
            <a:pPr lvl="1"/>
            <a:r>
              <a:rPr lang="en-US" sz="1200" dirty="0" smtClean="0"/>
              <a:t>Always doing pickups in Midtown/Lower Manhattan area</a:t>
            </a:r>
          </a:p>
          <a:p>
            <a:pPr lvl="1"/>
            <a:r>
              <a:rPr lang="en-US" sz="1200" dirty="0" smtClean="0"/>
              <a:t>Very few pickups at 3am and 4am. A few La Guardia pickups at 4am.</a:t>
            </a:r>
          </a:p>
          <a:p>
            <a:pPr lvl="1"/>
            <a:r>
              <a:rPr lang="en-US" sz="1200" dirty="0" smtClean="0"/>
              <a:t>5am has many pickups, people starting to go to work.</a:t>
            </a:r>
          </a:p>
          <a:p>
            <a:pPr lvl="1"/>
            <a:r>
              <a:rPr lang="en-US" sz="1200" dirty="0" smtClean="0"/>
              <a:t>JFK: do pickups at 8am and at 6-7pm.</a:t>
            </a:r>
          </a:p>
          <a:p>
            <a:pPr lvl="1"/>
            <a:r>
              <a:rPr lang="en-US" sz="1200" dirty="0" smtClean="0"/>
              <a:t>La Guardia: noon and a few at 4am or 5pm.</a:t>
            </a:r>
          </a:p>
          <a:p>
            <a:pPr lvl="1"/>
            <a:r>
              <a:rPr lang="en-US" sz="1200" dirty="0" smtClean="0"/>
              <a:t>Rest of time stay around Midtown/Lower Manhattan area.</a:t>
            </a:r>
          </a:p>
          <a:p>
            <a:pPr lvl="1"/>
            <a:r>
              <a:rPr lang="en-US" sz="1200" dirty="0" smtClean="0"/>
              <a:t>Cluster around Park Ave / E 61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at 3pm.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862" y="1510300"/>
            <a:ext cx="2535893" cy="2394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862" y="3975541"/>
            <a:ext cx="2575806" cy="269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295" y="3975541"/>
            <a:ext cx="2517297" cy="269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332" y="3979050"/>
            <a:ext cx="2554824" cy="2693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4547289" y="4992133"/>
            <a:ext cx="197708" cy="1977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268994" y="5041559"/>
            <a:ext cx="197708" cy="1977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653048" y="6311900"/>
            <a:ext cx="197708" cy="1977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d) taxi driver, </a:t>
            </a:r>
            <a:r>
              <a:rPr lang="en-US" dirty="0" err="1" smtClean="0"/>
              <a:t>minimise</a:t>
            </a:r>
            <a:r>
              <a:rPr lang="en-US" dirty="0" smtClean="0"/>
              <a:t> worktime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There are 32,961 drivers. Their daily income is normally distributed with a mean and median of roughly $282.</a:t>
            </a:r>
          </a:p>
          <a:p>
            <a:r>
              <a:rPr lang="en-US" sz="1200" dirty="0" smtClean="0"/>
              <a:t>So let’s take the average wage as $282.</a:t>
            </a:r>
          </a:p>
          <a:p>
            <a:endParaRPr lang="en-US" sz="1200" dirty="0"/>
          </a:p>
          <a:p>
            <a:r>
              <a:rPr lang="en-US" sz="1200" dirty="0" smtClean="0"/>
              <a:t>The distribution of income per trip is skewed. The median is $3-$4 below the mean.</a:t>
            </a:r>
          </a:p>
          <a:p>
            <a:r>
              <a:rPr lang="en-US" sz="1200" dirty="0" smtClean="0"/>
              <a:t>We will use the median to represent the ‘average’ value.</a:t>
            </a:r>
          </a:p>
          <a:p>
            <a:r>
              <a:rPr lang="en-US" sz="1200" dirty="0" smtClean="0"/>
              <a:t>As a function of time, the median income per trip varies between $9.40 and $12.50.</a:t>
            </a:r>
          </a:p>
          <a:p>
            <a:endParaRPr lang="en-US" sz="1200" dirty="0" smtClean="0"/>
          </a:p>
          <a:p>
            <a:r>
              <a:rPr lang="en-US" sz="1200" dirty="0" smtClean="0"/>
              <a:t>The distribution of trips per hour is also skewed. We will represent it by the median values.</a:t>
            </a:r>
          </a:p>
          <a:p>
            <a:r>
              <a:rPr lang="en-US" sz="1200" dirty="0" smtClean="0"/>
              <a:t>As a function of time, the median trips per hour varies between 0.5 to 2.4.</a:t>
            </a:r>
          </a:p>
          <a:p>
            <a:endParaRPr lang="en-US" sz="1200" dirty="0"/>
          </a:p>
          <a:p>
            <a:r>
              <a:rPr lang="en-US" sz="1200" dirty="0" smtClean="0"/>
              <a:t>The expected income per hour plot shows how the bigger incomes occur during the evening.</a:t>
            </a:r>
          </a:p>
          <a:p>
            <a:r>
              <a:rPr lang="en-US" sz="1200" dirty="0" smtClean="0"/>
              <a:t>Assuming the driver wants to work consecutive hours, working from 11am to midnight generates $288.</a:t>
            </a:r>
          </a:p>
          <a:p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82" y="878849"/>
            <a:ext cx="2615570" cy="1381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89" y="2334484"/>
            <a:ext cx="2615570" cy="1325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857" y="3695489"/>
            <a:ext cx="2615428" cy="1406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004" y="5172303"/>
            <a:ext cx="2782290" cy="151270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655" y="2270851"/>
            <a:ext cx="2732692" cy="14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7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e) taxi owner, </a:t>
            </a:r>
            <a:r>
              <a:rPr lang="en-US" dirty="0" err="1" smtClean="0"/>
              <a:t>maximise</a:t>
            </a:r>
            <a:r>
              <a:rPr lang="en-US" dirty="0" smtClean="0"/>
              <a:t> 10 taxis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If we have an optimal strategy for one taxi, then this could be replicated for 10 taxis.</a:t>
            </a:r>
          </a:p>
          <a:p>
            <a:r>
              <a:rPr lang="en-US" sz="1200" dirty="0" smtClean="0"/>
              <a:t>The randomness of any one trip means that the taxis will not often be at exactly the same location.</a:t>
            </a:r>
          </a:p>
          <a:p>
            <a:r>
              <a:rPr lang="en-US" sz="1200" dirty="0" smtClean="0"/>
              <a:t>But maybe we can view the earnings within a Markowitz mean-variance portfolio theory framework!</a:t>
            </a:r>
          </a:p>
          <a:p>
            <a:r>
              <a:rPr lang="en-US" sz="1200" dirty="0" smtClean="0"/>
              <a:t>There </a:t>
            </a:r>
            <a:r>
              <a:rPr lang="en-US" sz="1200" dirty="0"/>
              <a:t>are 13,296 </a:t>
            </a:r>
            <a:r>
              <a:rPr lang="en-US" sz="1200" dirty="0" smtClean="0"/>
              <a:t>taxis. We can calculate their daily income for each day of the month.</a:t>
            </a:r>
          </a:p>
          <a:p>
            <a:r>
              <a:rPr lang="en-US" sz="1200" dirty="0" smtClean="0"/>
              <a:t>This gives 13,296 time series, each of 30 points. We can calculate the mean,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and correlations for these time series.</a:t>
            </a:r>
          </a:p>
          <a:p>
            <a:r>
              <a:rPr lang="en-US" sz="1200" dirty="0" smtClean="0"/>
              <a:t>This enables us to view each taxi as an asset with a return (mean) and a risk (</a:t>
            </a:r>
            <a:r>
              <a:rPr lang="en-US" sz="1200" dirty="0" err="1" smtClean="0"/>
              <a:t>std</a:t>
            </a:r>
            <a:r>
              <a:rPr lang="en-US" sz="1200" dirty="0" smtClean="0"/>
              <a:t> dev).</a:t>
            </a:r>
          </a:p>
          <a:p>
            <a:r>
              <a:rPr lang="en-US" sz="1200" dirty="0" smtClean="0"/>
              <a:t>We now want to select a portfolio of 10 taxis such that the portfolio mean is </a:t>
            </a:r>
            <a:r>
              <a:rPr lang="en-US" sz="1200" dirty="0" err="1" smtClean="0"/>
              <a:t>maximised</a:t>
            </a:r>
            <a:r>
              <a:rPr lang="en-US" sz="1200" dirty="0" smtClean="0"/>
              <a:t> and the portfolio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is </a:t>
            </a:r>
            <a:r>
              <a:rPr lang="en-US" sz="1200" dirty="0" err="1" smtClean="0"/>
              <a:t>minimised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Mathematically, we can set up a </a:t>
            </a:r>
            <a:r>
              <a:rPr lang="en-US" sz="1200" dirty="0" err="1" smtClean="0"/>
              <a:t>Lagrangian</a:t>
            </a:r>
            <a:r>
              <a:rPr lang="en-US" sz="1200" dirty="0" smtClean="0"/>
              <a:t> function to </a:t>
            </a:r>
            <a:r>
              <a:rPr lang="en-US" sz="1200" dirty="0" err="1" smtClean="0"/>
              <a:t>optimise</a:t>
            </a:r>
            <a:r>
              <a:rPr lang="en-US" sz="1200" dirty="0" smtClean="0"/>
              <a:t> over and then solve it. </a:t>
            </a:r>
          </a:p>
          <a:p>
            <a:r>
              <a:rPr lang="en-US" sz="1200" dirty="0" smtClean="0"/>
              <a:t>However in this context with discrete constraints, it is an NP hard problem.</a:t>
            </a:r>
          </a:p>
          <a:p>
            <a:endParaRPr lang="en-US" sz="1200" dirty="0"/>
          </a:p>
          <a:p>
            <a:r>
              <a:rPr lang="en-US" sz="1200" dirty="0" smtClean="0"/>
              <a:t>Simplification: Let’s get the 20 biggest return taxis. Then calculate the correlations. Check for negative ones.</a:t>
            </a:r>
          </a:p>
          <a:p>
            <a:r>
              <a:rPr lang="en-US" sz="1200" dirty="0" smtClean="0"/>
              <a:t>Then choose the best 10 taxis (which have lots of negative correlations).</a:t>
            </a:r>
          </a:p>
          <a:p>
            <a:r>
              <a:rPr lang="en-US" sz="1200" dirty="0" smtClean="0"/>
              <a:t>Calculate the mean and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of this new portfolio of taxis.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performed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Load data and play with it.</a:t>
            </a:r>
          </a:p>
          <a:p>
            <a:pPr lvl="1"/>
            <a:r>
              <a:rPr lang="en-US" dirty="0"/>
              <a:t>taxi input data </a:t>
            </a:r>
            <a:r>
              <a:rPr lang="en-US" dirty="0" smtClean="0"/>
              <a:t>v2c.pynb</a:t>
            </a:r>
          </a:p>
          <a:p>
            <a:pPr lvl="1"/>
            <a:r>
              <a:rPr lang="en-US" dirty="0"/>
              <a:t>taxi input fare </a:t>
            </a:r>
            <a:r>
              <a:rPr lang="en-US" dirty="0" smtClean="0"/>
              <a:t>v6.pynb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Confirm rows in Data and Fare files are in same order.</a:t>
            </a:r>
          </a:p>
          <a:p>
            <a:pPr lvl="1"/>
            <a:r>
              <a:rPr lang="en-US" dirty="0" smtClean="0"/>
              <a:t>Check link keys v1.pynb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Merge Data and Fare files and save as </a:t>
            </a:r>
            <a:r>
              <a:rPr lang="en-US" dirty="0" err="1" smtClean="0"/>
              <a:t>hdf</a:t>
            </a:r>
            <a:r>
              <a:rPr lang="en-US" dirty="0" smtClean="0"/>
              <a:t> (h5). Use this thereafter.</a:t>
            </a:r>
          </a:p>
          <a:p>
            <a:pPr lvl="1"/>
            <a:r>
              <a:rPr lang="en-US" dirty="0" smtClean="0"/>
              <a:t>Merge Fare and Data v1.pynb</a:t>
            </a:r>
          </a:p>
          <a:p>
            <a:pPr lvl="1"/>
            <a:r>
              <a:rPr lang="en-US" dirty="0" smtClean="0"/>
              <a:t>Generates: data_taxi_merged.h5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 through the questions.</a:t>
            </a:r>
          </a:p>
          <a:p>
            <a:r>
              <a:rPr lang="en-US" dirty="0" smtClean="0"/>
              <a:t>Enhance the data (add features) when required.</a:t>
            </a:r>
            <a:endParaRPr lang="en-US" dirty="0"/>
          </a:p>
          <a:p>
            <a:r>
              <a:rPr lang="en-US" dirty="0" smtClean="0"/>
              <a:t>Generate results.</a:t>
            </a:r>
          </a:p>
          <a:p>
            <a:r>
              <a:rPr lang="en-US" dirty="0" smtClean="0"/>
              <a:t>Make </a:t>
            </a:r>
            <a:r>
              <a:rPr lang="en-US" dirty="0" err="1" smtClean="0"/>
              <a:t>powerpoint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e) taxi owner, </a:t>
            </a:r>
            <a:r>
              <a:rPr lang="en-US" dirty="0" err="1" smtClean="0"/>
              <a:t>maximise</a:t>
            </a:r>
            <a:r>
              <a:rPr lang="en-US" dirty="0" smtClean="0"/>
              <a:t> 10 taxis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850"/>
            <a:ext cx="7453184" cy="4351338"/>
          </a:xfrm>
        </p:spPr>
        <p:txBody>
          <a:bodyPr>
            <a:normAutofit/>
          </a:bodyPr>
          <a:lstStyle/>
          <a:p>
            <a:r>
              <a:rPr lang="en-US" sz="1200" dirty="0" smtClean="0"/>
              <a:t>The mean and </a:t>
            </a:r>
            <a:r>
              <a:rPr lang="en-US" sz="1200" dirty="0" err="1" smtClean="0"/>
              <a:t>stddev</a:t>
            </a:r>
            <a:r>
              <a:rPr lang="en-US" sz="1200" dirty="0" smtClean="0"/>
              <a:t> for daily income of some taxis is shown here. It has been sorted by mean.</a:t>
            </a:r>
          </a:p>
          <a:p>
            <a:r>
              <a:rPr lang="en-US" sz="1200" dirty="0" smtClean="0"/>
              <a:t>The first row has a huge </a:t>
            </a:r>
            <a:r>
              <a:rPr lang="en-US" sz="1200" dirty="0" err="1" smtClean="0"/>
              <a:t>stddev</a:t>
            </a:r>
            <a:r>
              <a:rPr lang="en-US" sz="1200" dirty="0" smtClean="0"/>
              <a:t>. Investigation showed that they had income of 10,790 on 17 April. Decided to remove this taxi.</a:t>
            </a:r>
          </a:p>
          <a:p>
            <a:r>
              <a:rPr lang="en-US" sz="1200" dirty="0" smtClean="0"/>
              <a:t>Investigation also showed that two of the other top 20 taxis had </a:t>
            </a:r>
            <a:r>
              <a:rPr lang="en-US" sz="1200" dirty="0" err="1" smtClean="0"/>
              <a:t>NaN</a:t>
            </a:r>
            <a:r>
              <a:rPr lang="en-US" sz="1200" dirty="0" smtClean="0"/>
              <a:t> indicating that no income on various days. Decided to remove them too.</a:t>
            </a:r>
          </a:p>
          <a:p>
            <a:r>
              <a:rPr lang="en-US" sz="1200" dirty="0" smtClean="0"/>
              <a:t>Then chose taxis with many negative correlations from the correlation matrix shown. Note that the -1 in the top, left cell has been placed there artificially to get the full range of colors on the </a:t>
            </a:r>
            <a:r>
              <a:rPr lang="en-US" sz="1200" dirty="0" err="1" smtClean="0"/>
              <a:t>heatmap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59242"/>
            <a:ext cx="3080577" cy="4460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48" y="3025341"/>
            <a:ext cx="5533768" cy="37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OQ e) taxi owner, </a:t>
            </a:r>
            <a:r>
              <a:rPr lang="en-US" dirty="0" err="1" smtClean="0"/>
              <a:t>maximise</a:t>
            </a:r>
            <a:r>
              <a:rPr lang="en-US" dirty="0" smtClean="0"/>
              <a:t> 10 taxis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850"/>
            <a:ext cx="6228149" cy="4351338"/>
          </a:xfrm>
        </p:spPr>
        <p:txBody>
          <a:bodyPr>
            <a:normAutofit/>
          </a:bodyPr>
          <a:lstStyle/>
          <a:p>
            <a:r>
              <a:rPr lang="en-US" sz="1200" dirty="0"/>
              <a:t>The mean and </a:t>
            </a:r>
            <a:r>
              <a:rPr lang="en-US" sz="1200" dirty="0" err="1"/>
              <a:t>stddev</a:t>
            </a:r>
            <a:r>
              <a:rPr lang="en-US" sz="1200" dirty="0"/>
              <a:t> for daily income of </a:t>
            </a:r>
            <a:r>
              <a:rPr lang="en-US" sz="1200" dirty="0" smtClean="0"/>
              <a:t>the selected 10 taxis is shown here.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The new correlation matrix for the ten selected taxis is shown. </a:t>
            </a:r>
            <a:r>
              <a:rPr lang="en-US" sz="1200" dirty="0"/>
              <a:t>Note that the -1 in the top, left cell has been placed there artificially to get the full range of colors on the </a:t>
            </a:r>
            <a:r>
              <a:rPr lang="en-US" sz="1200" dirty="0" err="1" smtClean="0"/>
              <a:t>heatmap</a:t>
            </a:r>
            <a:r>
              <a:rPr lang="en-US" sz="1200" dirty="0"/>
              <a:t>. </a:t>
            </a:r>
            <a:endParaRPr lang="en-US" sz="1200" dirty="0" smtClean="0"/>
          </a:p>
          <a:p>
            <a:r>
              <a:rPr lang="en-US" sz="1200" dirty="0" smtClean="0"/>
              <a:t>This results in a portfolio mean of $810.97 with portfolio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of $40.91.</a:t>
            </a:r>
          </a:p>
          <a:p>
            <a:r>
              <a:rPr lang="en-US" sz="1200" dirty="0" smtClean="0"/>
              <a:t>Note that this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is significantly less than the </a:t>
            </a:r>
            <a:r>
              <a:rPr lang="en-US" sz="1200" dirty="0" err="1" smtClean="0"/>
              <a:t>std</a:t>
            </a:r>
            <a:r>
              <a:rPr lang="en-US" sz="1200" dirty="0" smtClean="0"/>
              <a:t> dev of any of the individual taxis.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1064"/>
            <a:ext cx="2743200" cy="365125"/>
          </a:xfrm>
        </p:spPr>
        <p:txBody>
          <a:bodyPr/>
          <a:lstStyle/>
          <a:p>
            <a:fld id="{5D583B46-E854-4B42-B5A2-9782B7AEE59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4" y="3348645"/>
            <a:ext cx="4650262" cy="3138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101" y="749944"/>
            <a:ext cx="3135146" cy="250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703" y="2045647"/>
            <a:ext cx="11516495" cy="1325563"/>
          </a:xfrm>
        </p:spPr>
        <p:txBody>
          <a:bodyPr/>
          <a:lstStyle/>
          <a:p>
            <a:r>
              <a:rPr lang="en-US" dirty="0" smtClean="0"/>
              <a:t>Thank you for taking the time to read </a:t>
            </a:r>
            <a:r>
              <a:rPr lang="en-US" smtClean="0"/>
              <a:t>this analysis!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NYC Taxi &amp; Limousine Commission shared about 1.1 billion taxi trips.</a:t>
            </a:r>
          </a:p>
          <a:p>
            <a:r>
              <a:rPr lang="en-US" sz="2000" dirty="0" smtClean="0"/>
              <a:t>This covered the period from January 2009 to June 2015.</a:t>
            </a:r>
          </a:p>
          <a:p>
            <a:r>
              <a:rPr lang="en-US" sz="2000" dirty="0" smtClean="0"/>
              <a:t>The data was released to Chris Wong after he made a request under state Freedom Of Information Law (FOIL).</a:t>
            </a:r>
          </a:p>
          <a:p>
            <a:r>
              <a:rPr lang="en-US" sz="2000" dirty="0" smtClean="0"/>
              <a:t>Around 50Gb of data was released onto hard drives provided by Chris Wong.</a:t>
            </a:r>
          </a:p>
          <a:p>
            <a:r>
              <a:rPr lang="en-US" sz="2000" dirty="0" smtClean="0"/>
              <a:t>Various forms of this were then uploaded onto the internet.</a:t>
            </a:r>
          </a:p>
          <a:p>
            <a:r>
              <a:rPr lang="en-US" sz="2000" dirty="0" smtClean="0"/>
              <a:t>The Medallion (taxi identifier) and Hack License (driver identifier) were </a:t>
            </a:r>
            <a:r>
              <a:rPr lang="en-US" sz="2000" dirty="0" err="1" smtClean="0"/>
              <a:t>anonimised</a:t>
            </a:r>
            <a:r>
              <a:rPr lang="en-US" sz="2000" dirty="0" smtClean="0"/>
              <a:t> using MD5 hashes. </a:t>
            </a:r>
          </a:p>
          <a:p>
            <a:r>
              <a:rPr lang="en-US" sz="2000" dirty="0" smtClean="0"/>
              <a:t>This was soon de-</a:t>
            </a:r>
            <a:r>
              <a:rPr lang="en-US" sz="2000" dirty="0" err="1" smtClean="0"/>
              <a:t>anonimised</a:t>
            </a:r>
            <a:r>
              <a:rPr lang="en-US" sz="2000" dirty="0" smtClean="0"/>
              <a:t> due to the known structure of the Medallion and Hack License identifiers.</a:t>
            </a:r>
          </a:p>
          <a:p>
            <a:r>
              <a:rPr lang="en-US" sz="2000" dirty="0" smtClean="0"/>
              <a:t>There are around 13,000 taxis and 33,000 drivers. These numbers are reducing due to competition from companies like Uber.</a:t>
            </a:r>
          </a:p>
          <a:p>
            <a:r>
              <a:rPr lang="en-US" sz="2000" dirty="0" smtClean="0"/>
              <a:t>The data provided for this analysis is for the month of April 2013. There are roughly 15 million taxi trips included.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file: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Questions a) to </a:t>
            </a:r>
            <a:r>
              <a:rPr lang="en-US" dirty="0" err="1" smtClean="0"/>
              <a:t>i</a:t>
            </a:r>
            <a:r>
              <a:rPr lang="en-US" dirty="0" smtClean="0"/>
              <a:t>):   taxi input fare v6.pynb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a) Distribution of number of passengers per trip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Total of roughly 15 million trips</a:t>
            </a:r>
          </a:p>
          <a:p>
            <a:r>
              <a:rPr lang="en-US" sz="1200" dirty="0" smtClean="0"/>
              <a:t>Roughly 11 million single passenger trips  (71%)</a:t>
            </a:r>
          </a:p>
          <a:p>
            <a:r>
              <a:rPr lang="en-US" sz="1200" dirty="0" smtClean="0"/>
              <a:t>Roughly 2 million dual passenger trips       (13%)</a:t>
            </a:r>
          </a:p>
          <a:p>
            <a:r>
              <a:rPr lang="en-US" sz="1200" dirty="0" smtClean="0"/>
              <a:t>Single anomalous 8 and 9 passenger trip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1597"/>
            <a:ext cx="3970333" cy="2088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68" y="4001294"/>
            <a:ext cx="3617765" cy="1875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b) Distribution of payment type per trip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Total of roughly 15 million trips</a:t>
            </a:r>
          </a:p>
          <a:p>
            <a:r>
              <a:rPr lang="en-US" sz="1200" dirty="0" smtClean="0"/>
              <a:t>These are split roughly evenly between Credit (54%) and Cash (46%).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86" y="1483283"/>
            <a:ext cx="4297234" cy="2345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86" y="4139883"/>
            <a:ext cx="4297234" cy="21193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c) Distribution of fare amount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Total of roughly 15 million trips</a:t>
            </a:r>
          </a:p>
          <a:p>
            <a:r>
              <a:rPr lang="en-US" sz="1200" dirty="0" smtClean="0"/>
              <a:t>Distribution skewed with long tail to the right (high fares)</a:t>
            </a:r>
          </a:p>
          <a:p>
            <a:r>
              <a:rPr lang="en-US" sz="1200" dirty="0" smtClean="0"/>
              <a:t>See spikes for multiples of $50</a:t>
            </a:r>
          </a:p>
          <a:p>
            <a:r>
              <a:rPr lang="en-US" sz="1200" dirty="0" smtClean="0"/>
              <a:t>Also spike for $52 which is the fixed rate between JFK and Manhattan.</a:t>
            </a:r>
          </a:p>
          <a:p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286" y="1468734"/>
            <a:ext cx="4551062" cy="233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46" y="3819605"/>
            <a:ext cx="4356902" cy="2357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776" y="3914439"/>
            <a:ext cx="4114715" cy="2167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582" y="1736677"/>
            <a:ext cx="1006218" cy="66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033" y="4238771"/>
            <a:ext cx="1007118" cy="64805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BQ d) Distribution of tip amount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Total of roughly 15 million trips</a:t>
            </a:r>
          </a:p>
          <a:p>
            <a:r>
              <a:rPr lang="en-US" sz="1200" dirty="0"/>
              <a:t>Distribution skewed with long tail to the right (high </a:t>
            </a:r>
            <a:r>
              <a:rPr lang="en-US" sz="1200" dirty="0" smtClean="0"/>
              <a:t>tips)</a:t>
            </a:r>
            <a:endParaRPr lang="en-US" sz="1200" dirty="0"/>
          </a:p>
          <a:p>
            <a:r>
              <a:rPr lang="en-US" sz="1200" dirty="0"/>
              <a:t>See spikes for multiples of $</a:t>
            </a:r>
            <a:r>
              <a:rPr lang="en-US" sz="1200" dirty="0" smtClean="0"/>
              <a:t>50</a:t>
            </a:r>
          </a:p>
          <a:p>
            <a:r>
              <a:rPr lang="en-US" sz="1200" dirty="0" smtClean="0"/>
              <a:t>Also spikes for multiples of $20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43" y="1235220"/>
            <a:ext cx="4706691" cy="2448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746" y="4001294"/>
            <a:ext cx="4652834" cy="2493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956" y="1519168"/>
            <a:ext cx="955418" cy="66075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3B46-E854-4B42-B5A2-9782B7AEE5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7735</TotalTime>
  <Words>2914</Words>
  <Application>Microsoft Macintosh PowerPoint</Application>
  <PresentationFormat>Widescreen</PresentationFormat>
  <Paragraphs>370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Office Theme</vt:lpstr>
      <vt:lpstr>NYC Taxi Data Analysis</vt:lpstr>
      <vt:lpstr>Environment</vt:lpstr>
      <vt:lpstr>Steps performed</vt:lpstr>
      <vt:lpstr>Background</vt:lpstr>
      <vt:lpstr>Basic questions</vt:lpstr>
      <vt:lpstr>BQ a) Distribution of number of passengers per trip</vt:lpstr>
      <vt:lpstr>BQ b) Distribution of payment type per trip</vt:lpstr>
      <vt:lpstr>BQ c) Distribution of fare amount</vt:lpstr>
      <vt:lpstr>BQ d) Distribution of tip amount</vt:lpstr>
      <vt:lpstr>BQ e) Distribution of total amount</vt:lpstr>
      <vt:lpstr>BQ f) Top 5 busiest hours of day</vt:lpstr>
      <vt:lpstr>BQ f) Top 5 busiest hours of day</vt:lpstr>
      <vt:lpstr>BQ g) Top 10 busy locations</vt:lpstr>
      <vt:lpstr>BQ g) Top 10 busy locations</vt:lpstr>
      <vt:lpstr>BQ g) Top 10 busy locations</vt:lpstr>
      <vt:lpstr>PowerPoint Presentation</vt:lpstr>
      <vt:lpstr>BQ h) Travel time variations</vt:lpstr>
      <vt:lpstr>BQ h) Travel time variations</vt:lpstr>
      <vt:lpstr>BQ i) Fare consistency</vt:lpstr>
      <vt:lpstr>BQ i) Fare consistency</vt:lpstr>
      <vt:lpstr>Open questions</vt:lpstr>
      <vt:lpstr>OQ a) Central Tendency</vt:lpstr>
      <vt:lpstr>OQ a) Central Tendency</vt:lpstr>
      <vt:lpstr>OQ b) build model to predict fare</vt:lpstr>
      <vt:lpstr>OQ b) build model to predict tip</vt:lpstr>
      <vt:lpstr>OQ c) taxi owner, maximise earnings</vt:lpstr>
      <vt:lpstr>OQ c) taxi owner, maximise earnings</vt:lpstr>
      <vt:lpstr>OQ d) taxi driver, minimise worktime</vt:lpstr>
      <vt:lpstr>OQ e) taxi owner, maximise 10 taxis</vt:lpstr>
      <vt:lpstr>OQ e) taxi owner, maximise 10 taxis</vt:lpstr>
      <vt:lpstr>OQ e) taxi owner, maximise 10 taxis</vt:lpstr>
      <vt:lpstr>Thank you for taking the time to read this analysis!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G</dc:creator>
  <cp:lastModifiedBy>D G</cp:lastModifiedBy>
  <cp:revision>132</cp:revision>
  <dcterms:created xsi:type="dcterms:W3CDTF">2018-07-26T22:31:32Z</dcterms:created>
  <dcterms:modified xsi:type="dcterms:W3CDTF">2018-08-02T15:29:47Z</dcterms:modified>
</cp:coreProperties>
</file>